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1" r:id="rId4"/>
    <p:sldId id="265" r:id="rId5"/>
    <p:sldId id="268" r:id="rId6"/>
    <p:sldId id="270" r:id="rId7"/>
    <p:sldId id="269" r:id="rId8"/>
    <p:sldId id="267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41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07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17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627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16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311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33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58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17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40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76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B23AC39-CBDE-4694-9A87-4F04AB1BDC88}" type="datetimeFigureOut">
              <a:rPr lang="ko-KR" altLang="en-US" smtClean="0"/>
              <a:t>2023-04-06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152717-4B53-477E-9DFC-518273611C5A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17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156D61-70D2-4D49-713E-392FE3F39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5400" dirty="0">
                <a:latin typeface="Arial" panose="020B0604020202020204" pitchFamily="34" charset="0"/>
                <a:cs typeface="Arial" panose="020B0604020202020204" pitchFamily="34" charset="0"/>
              </a:rPr>
              <a:t>OSPF</a:t>
            </a:r>
            <a:r>
              <a:rPr lang="ko-KR" altLang="en-US" sz="5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5400" dirty="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ko-KR" alt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9B0AAB8-6985-C476-D3BA-A31982F7C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2023_04_05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70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8A3635-73FC-3B0F-BD0D-E2FF49D63984}"/>
              </a:ext>
            </a:extLst>
          </p:cNvPr>
          <p:cNvSpPr txBox="1"/>
          <p:nvPr/>
        </p:nvSpPr>
        <p:spPr>
          <a:xfrm>
            <a:off x="617516" y="279069"/>
            <a:ext cx="7699663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목차</a:t>
            </a:r>
            <a:b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ko-K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1. OSPF</a:t>
            </a:r>
          </a:p>
          <a:p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	1-1.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구성도</a:t>
            </a:r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	1-2.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설정 내용</a:t>
            </a:r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	1-3.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결과</a:t>
            </a:r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	1-4. OSPF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연결 동작 순서</a:t>
            </a:r>
            <a:b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ko-KR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4DCF3D-CD6D-52E2-F28B-41F5EDDEA473}"/>
              </a:ext>
            </a:extLst>
          </p:cNvPr>
          <p:cNvCxnSpPr>
            <a:cxnSpLocks/>
          </p:cNvCxnSpPr>
          <p:nvPr/>
        </p:nvCxnSpPr>
        <p:spPr>
          <a:xfrm flipV="1">
            <a:off x="184068" y="1027216"/>
            <a:ext cx="11756571" cy="65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634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868F4-5CCF-CA0E-FEE5-3E7E27626E89}"/>
              </a:ext>
            </a:extLst>
          </p:cNvPr>
          <p:cNvSpPr txBox="1"/>
          <p:nvPr/>
        </p:nvSpPr>
        <p:spPr>
          <a:xfrm>
            <a:off x="694707" y="184068"/>
            <a:ext cx="3817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 1 -1.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구성도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768921C-A354-1575-6E01-1B85D1763BE4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100 &#10;100 &#10;606060.0/24 &#10;254 &#10;VPN Branch &#10;OSPF &#10;50.50.500/24 &#10;254 &#10;e. 100 &#10;VPN center &#10;2 &#10;FW &#10;254 &#10;L3 SW &#10;L2 SW &#10;VIP:I &#10;VIP:I &#10;L2 SW &#10;2020.1000/24 &#10;1010.1000/24 &#10;100 &#10;254 &#10;30.30.30.0/24 ">
            <a:extLst>
              <a:ext uri="{FF2B5EF4-FFF2-40B4-BE49-F238E27FC236}">
                <a16:creationId xmlns:a16="http://schemas.microsoft.com/office/drawing/2014/main" id="{3405E7D6-F81B-4553-B15C-86303EF3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18" y="1129693"/>
            <a:ext cx="9319569" cy="481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554D83-A0FF-4C9B-853B-7315FCCA66A6}"/>
              </a:ext>
            </a:extLst>
          </p:cNvPr>
          <p:cNvSpPr txBox="1"/>
          <p:nvPr/>
        </p:nvSpPr>
        <p:spPr>
          <a:xfrm>
            <a:off x="262467" y="991193"/>
            <a:ext cx="118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50"/>
                </a:solidFill>
              </a:rPr>
              <a:t>VLAN20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7A12B9-E10E-43EB-A82F-5D63D0275765}"/>
              </a:ext>
            </a:extLst>
          </p:cNvPr>
          <p:cNvSpPr txBox="1"/>
          <p:nvPr/>
        </p:nvSpPr>
        <p:spPr>
          <a:xfrm>
            <a:off x="262466" y="1268192"/>
            <a:ext cx="118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7030A0"/>
                </a:solidFill>
              </a:rPr>
              <a:t>TRUNK</a:t>
            </a:r>
            <a:endParaRPr lang="ko-KR" altLang="en-US" sz="1200" dirty="0">
              <a:solidFill>
                <a:srgbClr val="7030A0"/>
              </a:solidFill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F3A7090-1B6A-474F-BB60-4885AB25FEAE}"/>
              </a:ext>
            </a:extLst>
          </p:cNvPr>
          <p:cNvCxnSpPr>
            <a:cxnSpLocks/>
          </p:cNvCxnSpPr>
          <p:nvPr/>
        </p:nvCxnSpPr>
        <p:spPr>
          <a:xfrm>
            <a:off x="1109133" y="1129693"/>
            <a:ext cx="1049867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2DDDAA1-9BC8-4CD6-BF0F-ECA24B60D9A8}"/>
              </a:ext>
            </a:extLst>
          </p:cNvPr>
          <p:cNvCxnSpPr/>
          <p:nvPr/>
        </p:nvCxnSpPr>
        <p:spPr>
          <a:xfrm>
            <a:off x="1109133" y="1425592"/>
            <a:ext cx="1049867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1AAB0B08-5D2D-4CB8-B314-8FC7E79ED7D0}"/>
              </a:ext>
            </a:extLst>
          </p:cNvPr>
          <p:cNvCxnSpPr>
            <a:cxnSpLocks/>
          </p:cNvCxnSpPr>
          <p:nvPr/>
        </p:nvCxnSpPr>
        <p:spPr>
          <a:xfrm>
            <a:off x="5993789" y="3827330"/>
            <a:ext cx="2207531" cy="14705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C48041F4-FB22-4DEE-8D35-C93EF317EBF2}"/>
              </a:ext>
            </a:extLst>
          </p:cNvPr>
          <p:cNvCxnSpPr>
            <a:cxnSpLocks/>
          </p:cNvCxnSpPr>
          <p:nvPr/>
        </p:nvCxnSpPr>
        <p:spPr>
          <a:xfrm>
            <a:off x="6928701" y="5450264"/>
            <a:ext cx="102752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86ED690C-3390-4348-BD67-7B9A0428C7CB}"/>
              </a:ext>
            </a:extLst>
          </p:cNvPr>
          <p:cNvCxnSpPr>
            <a:cxnSpLocks/>
          </p:cNvCxnSpPr>
          <p:nvPr/>
        </p:nvCxnSpPr>
        <p:spPr>
          <a:xfrm>
            <a:off x="7579151" y="4317476"/>
            <a:ext cx="622169" cy="98038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826BBA9-60E1-4AFD-A234-EE7370E7B70C}"/>
              </a:ext>
            </a:extLst>
          </p:cNvPr>
          <p:cNvCxnSpPr>
            <a:cxnSpLocks/>
          </p:cNvCxnSpPr>
          <p:nvPr/>
        </p:nvCxnSpPr>
        <p:spPr>
          <a:xfrm flipH="1">
            <a:off x="8201320" y="4317475"/>
            <a:ext cx="857840" cy="980389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53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E04CB9-1C20-DFCB-8909-5CC21472624B}"/>
              </a:ext>
            </a:extLst>
          </p:cNvPr>
          <p:cNvSpPr txBox="1"/>
          <p:nvPr/>
        </p:nvSpPr>
        <p:spPr>
          <a:xfrm>
            <a:off x="694707" y="184068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1 - 2.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설정 내용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F9FDE-228D-EB0E-5654-D7BF520A8A9F}"/>
              </a:ext>
            </a:extLst>
          </p:cNvPr>
          <p:cNvSpPr txBox="1"/>
          <p:nvPr/>
        </p:nvSpPr>
        <p:spPr>
          <a:xfrm>
            <a:off x="593767" y="1116753"/>
            <a:ext cx="1062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 err="1"/>
              <a:t>VPN_Branch</a:t>
            </a:r>
            <a:endParaRPr lang="ko-KR" altLang="en-US" b="1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761BE1D-A0D6-2C68-917C-3D532A1AC205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AC3D15-6A2F-413D-B009-1D52B54D1337}"/>
              </a:ext>
            </a:extLst>
          </p:cNvPr>
          <p:cNvSpPr txBox="1"/>
          <p:nvPr/>
        </p:nvSpPr>
        <p:spPr>
          <a:xfrm>
            <a:off x="694707" y="1562728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인터페이스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A9DDE25-C138-4F63-A482-09AF084EB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34" y="1890969"/>
            <a:ext cx="9753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A129A1-7425-494F-8080-00B001DB4254}"/>
              </a:ext>
            </a:extLst>
          </p:cNvPr>
          <p:cNvSpPr txBox="1"/>
          <p:nvPr/>
        </p:nvSpPr>
        <p:spPr>
          <a:xfrm>
            <a:off x="694707" y="3669857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라우팅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3D69986-40DA-4E53-AFF7-493C2A8F8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34" y="3957353"/>
            <a:ext cx="9115425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EAA5E5-C3F6-4392-B86C-72C2793404B4}"/>
              </a:ext>
            </a:extLst>
          </p:cNvPr>
          <p:cNvSpPr txBox="1"/>
          <p:nvPr/>
        </p:nvSpPr>
        <p:spPr>
          <a:xfrm>
            <a:off x="694707" y="4664001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VPN </a:t>
            </a:r>
            <a:r>
              <a:rPr lang="ko-KR" altLang="en-US" sz="1200" dirty="0"/>
              <a:t>연결</a:t>
            </a:r>
          </a:p>
        </p:txBody>
      </p:sp>
      <p:pic>
        <p:nvPicPr>
          <p:cNvPr id="2054" name="Picture 6" descr="이름 &#10;터별 상대 &#10;ㆍ Active &#10;SPI(로걸/원격) &#10;0x245새b6a &#10;0臼872d3h &#10;운용 모드 &#10;터를 모드 &#10;로컬 자이르일이 &#10;50.50.50.1 &#10;로콜 서브네트워크 &#10;60.60.60.0/껴:전제표•65535 &#10;원격 게이트일이 &#10;50.50.50.254 &#10;원격 서브네드우」크 &#10;0.0.0.0•255.255.255.255:전제: &#10;65535 &#10;터널 생성시간 &#10;2023℃4•04 10: 49 &#10;키 유효시간 &#10;07:27:48 &#10;RX(bps/pps) &#10;33.1 K/ 40.0 &#10;TX(bps/pps) &#10;319.7 K 33.0 ">
            <a:extLst>
              <a:ext uri="{FF2B5EF4-FFF2-40B4-BE49-F238E27FC236}">
                <a16:creationId xmlns:a16="http://schemas.microsoft.com/office/drawing/2014/main" id="{9FF3D032-3BE4-49D8-9278-5874722A8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34" y="5036552"/>
            <a:ext cx="10752667" cy="4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35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E04CB9-1C20-DFCB-8909-5CC21472624B}"/>
              </a:ext>
            </a:extLst>
          </p:cNvPr>
          <p:cNvSpPr txBox="1"/>
          <p:nvPr/>
        </p:nvSpPr>
        <p:spPr>
          <a:xfrm>
            <a:off x="694707" y="184068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1 - 2.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설정 내용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F9FDE-228D-EB0E-5654-D7BF520A8A9F}"/>
              </a:ext>
            </a:extLst>
          </p:cNvPr>
          <p:cNvSpPr txBox="1"/>
          <p:nvPr/>
        </p:nvSpPr>
        <p:spPr>
          <a:xfrm>
            <a:off x="593767" y="1116753"/>
            <a:ext cx="1062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 err="1"/>
              <a:t>VPN_Center</a:t>
            </a:r>
            <a:endParaRPr lang="ko-KR" altLang="en-US" b="1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761BE1D-A0D6-2C68-917C-3D532A1AC205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AC3D15-6A2F-413D-B009-1D52B54D1337}"/>
              </a:ext>
            </a:extLst>
          </p:cNvPr>
          <p:cNvSpPr txBox="1"/>
          <p:nvPr/>
        </p:nvSpPr>
        <p:spPr>
          <a:xfrm>
            <a:off x="694707" y="1503459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인터페이스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A129A1-7425-494F-8080-00B001DB4254}"/>
              </a:ext>
            </a:extLst>
          </p:cNvPr>
          <p:cNvSpPr txBox="1"/>
          <p:nvPr/>
        </p:nvSpPr>
        <p:spPr>
          <a:xfrm>
            <a:off x="694707" y="3204182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라우팅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3868CCD-3840-4A14-8978-3AE9E490D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7" y="1845731"/>
            <a:ext cx="7688122" cy="120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CF8E3E8-EFA6-4A06-ACC5-F63AAFEC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6" y="3481181"/>
            <a:ext cx="6987977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lPV4 &#10;0.0.ο.ο/ο &#10;0.0.ο.ο/0 &#10;0.0.Ο.Ο/Ο &#10;0.0.ο.0/0 &#10;0.0.Ο.Ο/Ο &#10;0.0.0.0/0 &#10;o.o.o.o,'O &#10;0.0.0.0/0 &#10;o.o.o.o,'O &#10;10.0.0.0/24 &#10;ιο.ο.4.ο/24 &#10;10.0.5.0/24 &#10;10.ο.6.ο/24 &#10;10.0.7.0/24 &#10;10.10.100.0/24 &#10;20.20.100.0/24 &#10;40.40.40.0/24 &#10;50.50.50.0/24 &#10;60.60.60.0/24 &#10;o.o.o.O/0 &#10;10.10.100.2 &#10;• 50.50.ςο.Ι ">
            <a:extLst>
              <a:ext uri="{FF2B5EF4-FFF2-40B4-BE49-F238E27FC236}">
                <a16:creationId xmlns:a16="http://schemas.microsoft.com/office/drawing/2014/main" id="{539D1679-8FD7-4821-91AC-27434BAE9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20" y="4223626"/>
            <a:ext cx="6748463" cy="190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B61E85-5A9A-49C6-B690-B77DB1F1B9E0}"/>
              </a:ext>
            </a:extLst>
          </p:cNvPr>
          <p:cNvSpPr txBox="1"/>
          <p:nvPr/>
        </p:nvSpPr>
        <p:spPr>
          <a:xfrm>
            <a:off x="694707" y="3944979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라우팅 테이블</a:t>
            </a:r>
          </a:p>
        </p:txBody>
      </p:sp>
    </p:spTree>
    <p:extLst>
      <p:ext uri="{BB962C8B-B14F-4D97-AF65-F5344CB8AC3E}">
        <p14:creationId xmlns:p14="http://schemas.microsoft.com/office/powerpoint/2010/main" val="87630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E04CB9-1C20-DFCB-8909-5CC21472624B}"/>
              </a:ext>
            </a:extLst>
          </p:cNvPr>
          <p:cNvSpPr txBox="1"/>
          <p:nvPr/>
        </p:nvSpPr>
        <p:spPr>
          <a:xfrm>
            <a:off x="694707" y="184068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1 - 2.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설정 내용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F9FDE-228D-EB0E-5654-D7BF520A8A9F}"/>
              </a:ext>
            </a:extLst>
          </p:cNvPr>
          <p:cNvSpPr txBox="1"/>
          <p:nvPr/>
        </p:nvSpPr>
        <p:spPr>
          <a:xfrm>
            <a:off x="593767" y="1116753"/>
            <a:ext cx="1062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 err="1"/>
              <a:t>VPN_Center</a:t>
            </a:r>
            <a:endParaRPr lang="ko-KR" altLang="en-US" b="1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761BE1D-A0D6-2C68-917C-3D532A1AC205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122" name="Picture 2">
            <a:extLst>
              <a:ext uri="{FF2B5EF4-FFF2-40B4-BE49-F238E27FC236}">
                <a16:creationId xmlns:a16="http://schemas.microsoft.com/office/drawing/2014/main" id="{C0A02113-B733-4D09-B236-E2D3B69EA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871" y="2689108"/>
            <a:ext cx="2790825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8338A7-0D1D-4FCA-A024-A821CE2C9D38}"/>
              </a:ext>
            </a:extLst>
          </p:cNvPr>
          <p:cNvSpPr txBox="1"/>
          <p:nvPr/>
        </p:nvSpPr>
        <p:spPr>
          <a:xfrm>
            <a:off x="5091922" y="3273453"/>
            <a:ext cx="6628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200" b="1" dirty="0"/>
              <a:t>- VPN </a:t>
            </a:r>
            <a:r>
              <a:rPr lang="ko-KR" altLang="en-US" sz="1200" b="1" dirty="0"/>
              <a:t>설정에서 라우팅 자동 구성 체크 필요</a:t>
            </a:r>
          </a:p>
          <a:p>
            <a:pPr fontAlgn="base"/>
            <a:endParaRPr lang="en-US" altLang="ko-KR" sz="1200" dirty="0"/>
          </a:p>
          <a:p>
            <a:pPr fontAlgn="base"/>
            <a:r>
              <a:rPr lang="en-US" altLang="ko-KR" sz="1200" dirty="0"/>
              <a:t>- </a:t>
            </a:r>
            <a:r>
              <a:rPr lang="ko-KR" altLang="ko-KR" sz="1200" dirty="0"/>
              <a:t> </a:t>
            </a:r>
            <a:r>
              <a:rPr lang="ko-KR" altLang="ko-KR" sz="1200" dirty="0" err="1"/>
              <a:t>VPN에서</a:t>
            </a:r>
            <a:r>
              <a:rPr lang="ko-KR" altLang="ko-KR" sz="1200" dirty="0"/>
              <a:t> 라우팅 자동 구성 체크를 안 할 시 라우팅이</a:t>
            </a:r>
            <a:r>
              <a:rPr lang="en-US" altLang="ko-KR" sz="1200" dirty="0"/>
              <a:t> </a:t>
            </a:r>
            <a:r>
              <a:rPr lang="ko-KR" altLang="ko-KR" sz="1200" dirty="0"/>
              <a:t>올라오지 않아  </a:t>
            </a:r>
          </a:p>
          <a:p>
            <a:pPr fontAlgn="base"/>
            <a:r>
              <a:rPr lang="ko-KR" altLang="ko-KR" sz="1200" dirty="0"/>
              <a:t>PC 60.60.60.100이랑 </a:t>
            </a:r>
            <a:r>
              <a:rPr lang="ko-KR" altLang="ko-KR" sz="1200" dirty="0" err="1"/>
              <a:t>FW쪽</a:t>
            </a:r>
            <a:r>
              <a:rPr lang="ko-KR" altLang="ko-KR" sz="1200" dirty="0"/>
              <a:t> PC(20.20.100.100, 10.10.100.100)가 통신</a:t>
            </a:r>
            <a:r>
              <a:rPr lang="en-US" altLang="ko-KR" sz="1200" dirty="0"/>
              <a:t> </a:t>
            </a:r>
            <a:r>
              <a:rPr lang="ko-KR" altLang="ko-KR" sz="1200" dirty="0"/>
              <a:t>되지 않음 </a:t>
            </a:r>
          </a:p>
          <a:p>
            <a:pPr fontAlgn="base"/>
            <a:r>
              <a:rPr lang="ko-KR" altLang="ko-KR" sz="1200" dirty="0"/>
              <a:t> </a:t>
            </a:r>
          </a:p>
          <a:p>
            <a:pPr fontAlgn="base"/>
            <a:r>
              <a:rPr lang="ko-KR" altLang="ko-KR" sz="1200" dirty="0"/>
              <a:t>-</a:t>
            </a:r>
            <a:r>
              <a:rPr lang="en-US" altLang="ko-KR" sz="1200" dirty="0"/>
              <a:t> </a:t>
            </a:r>
            <a:r>
              <a:rPr lang="ko-KR" altLang="ko-KR" sz="1200" dirty="0" err="1"/>
              <a:t>OSPF로</a:t>
            </a:r>
            <a:r>
              <a:rPr lang="ko-KR" altLang="ko-KR" sz="1200" dirty="0"/>
              <a:t> 라우팅 구성 시 체크를 통해  라우팅 테이블이 올라오도록 만들어야 함 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389A298-12C7-46FF-B027-8251CE1B7FAF}"/>
              </a:ext>
            </a:extLst>
          </p:cNvPr>
          <p:cNvGrpSpPr/>
          <p:nvPr/>
        </p:nvGrpSpPr>
        <p:grpSpPr>
          <a:xfrm>
            <a:off x="593767" y="1795380"/>
            <a:ext cx="3816785" cy="3562066"/>
            <a:chOff x="8375215" y="2770001"/>
            <a:chExt cx="3816785" cy="356206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CD5F9C-5AEA-4881-80EF-3060EBC144F9}"/>
                </a:ext>
              </a:extLst>
            </p:cNvPr>
            <p:cNvSpPr txBox="1"/>
            <p:nvPr/>
          </p:nvSpPr>
          <p:spPr>
            <a:xfrm>
              <a:off x="8622676" y="2770001"/>
              <a:ext cx="13504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- OSPF</a:t>
              </a:r>
              <a:r>
                <a:rPr lang="ko-KR" altLang="en-US" sz="1200" dirty="0"/>
                <a:t> 설정</a:t>
              </a:r>
            </a:p>
          </p:txBody>
        </p:sp>
        <p:pic>
          <p:nvPicPr>
            <p:cNvPr id="19" name="Picture 6" descr="OSPF &#10;;늰사용 &#10;라우터 이이디 &#10;디스턴스 &#10;외무 경로 &#10;네트워크 &#10;X &#10;X &#10;X &#10;IP &#10;40.40.40.0 / 24 &#10;10.10.1예.0 / 24 &#10;60.60.60.0 / 24 &#10;192.0.2.195 &#10;정식 라우팅 &#10;6 &#10;RIP T13GP 기본 라우팅 &#10;Stub &#10;영역 실정 (Max 1024) &#10;영역 &#10;인터페이스 &#10;인터페이스 &#10;etho &#10;Summary 사용 &#10;모01줄 정모가 없습니다. &#10;Hello/DeadfTransmit/Retransmit/Cost &#10;보여줄 정보가 없습니다. &#10;Point-t&amp;Poi ">
              <a:extLst>
                <a:ext uri="{FF2B5EF4-FFF2-40B4-BE49-F238E27FC236}">
                  <a16:creationId xmlns:a16="http://schemas.microsoft.com/office/drawing/2014/main" id="{AED141BE-DF87-4E6B-870D-F1FDEBC83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215" y="3047000"/>
              <a:ext cx="3816785" cy="3285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7D20E5-A0A5-4782-B006-66EDC7764EDC}"/>
                </a:ext>
              </a:extLst>
            </p:cNvPr>
            <p:cNvSpPr/>
            <p:nvPr/>
          </p:nvSpPr>
          <p:spPr>
            <a:xfrm>
              <a:off x="8475133" y="4597400"/>
              <a:ext cx="1371600" cy="364067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009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OSPF &#10;;늰사용 &#10;라우터 이이디 &#10;디스턴스 &#10;외무 경로 &#10;네트워크 &#10;192.0.2.197 &#10;라우팅 RIP T13GP 「기본 라우팅 &#10;X &#10;X &#10;IP &#10;10.10.100.0 / 24 &#10;20.20.1예.0 / 24 &#10;영역 실정 (Max 1024) &#10;!P년4 주소 또는숫자(0~4294%7295) &#10;인터페이스 &#10;인터페이스 &#10;etho v &#10;보여줄 정보가 없습니다. &#10;Hello/Dead/Transmit/Retransmit/Cost &#10;보어를 점보가 없습니다. &#10;〔碍 Summary 사용 &#10;Point-to-Poi ">
            <a:extLst>
              <a:ext uri="{FF2B5EF4-FFF2-40B4-BE49-F238E27FC236}">
                <a16:creationId xmlns:a16="http://schemas.microsoft.com/office/drawing/2014/main" id="{4DA9B241-DD85-417A-8317-D9F9E03A7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47" y="3065682"/>
            <a:ext cx="3806853" cy="327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E04CB9-1C20-DFCB-8909-5CC21472624B}"/>
              </a:ext>
            </a:extLst>
          </p:cNvPr>
          <p:cNvSpPr txBox="1"/>
          <p:nvPr/>
        </p:nvSpPr>
        <p:spPr>
          <a:xfrm>
            <a:off x="694707" y="184068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1 - 2.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설정 내용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9F9FDE-228D-EB0E-5654-D7BF520A8A9F}"/>
              </a:ext>
            </a:extLst>
          </p:cNvPr>
          <p:cNvSpPr txBox="1"/>
          <p:nvPr/>
        </p:nvSpPr>
        <p:spPr>
          <a:xfrm>
            <a:off x="593767" y="1116753"/>
            <a:ext cx="1062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/>
              <a:t>FW_1</a:t>
            </a:r>
            <a:endParaRPr lang="ko-KR" altLang="en-US" b="1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761BE1D-A0D6-2C68-917C-3D532A1AC205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2AC3D15-6A2F-413D-B009-1D52B54D1337}"/>
              </a:ext>
            </a:extLst>
          </p:cNvPr>
          <p:cNvSpPr txBox="1"/>
          <p:nvPr/>
        </p:nvSpPr>
        <p:spPr>
          <a:xfrm>
            <a:off x="694707" y="1503459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인터페이스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F18E29-5D84-4A12-BC4C-23A3A5D81FE5}"/>
              </a:ext>
            </a:extLst>
          </p:cNvPr>
          <p:cNvSpPr txBox="1"/>
          <p:nvPr/>
        </p:nvSpPr>
        <p:spPr>
          <a:xfrm>
            <a:off x="8622676" y="2770001"/>
            <a:ext cx="1350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OSPF</a:t>
            </a:r>
            <a:r>
              <a:rPr lang="ko-KR" altLang="en-US" sz="1200" dirty="0"/>
              <a:t> 설정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B61E85-5A9A-49C6-B690-B77DB1F1B9E0}"/>
              </a:ext>
            </a:extLst>
          </p:cNvPr>
          <p:cNvSpPr txBox="1"/>
          <p:nvPr/>
        </p:nvSpPr>
        <p:spPr>
          <a:xfrm>
            <a:off x="694707" y="3065682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라우팅 테이블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6E3442B-B5A4-4E04-B8D1-F509E6CF51E4}"/>
              </a:ext>
            </a:extLst>
          </p:cNvPr>
          <p:cNvSpPr/>
          <p:nvPr/>
        </p:nvSpPr>
        <p:spPr>
          <a:xfrm>
            <a:off x="8491132" y="4615744"/>
            <a:ext cx="1331597" cy="321146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5EB0FCC-FEE5-416F-9370-CBCE87E9D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85564"/>
            <a:ext cx="7994631" cy="112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Pv4 &#10;Dynamic &#10;Dynamic &#10;0.0.0.0/0 &#10;o.o.o.o/o &#10;0.0.0.0/0 &#10;o.o.o.o/0 &#10;0.0.0.0/0 &#10;0.0.0.0/0 &#10;0.0.0.0/0 &#10;0.0.0.0/0 &#10;o.o.o.o,'0 &#10;1.1.1.0/30 &#10;10.0.o.o/24 &#10;10.0.1.0/24 &#10;10.0.3.0/24 &#10;10.10.100.0/24 &#10;20.20.100.0/24 &#10;40.40.40.0/24 &#10;60.60.60.0/24 &#10;10.10.100.100 &#10;10.10.100.100 &#10;VLAN20 ">
            <a:extLst>
              <a:ext uri="{FF2B5EF4-FFF2-40B4-BE49-F238E27FC236}">
                <a16:creationId xmlns:a16="http://schemas.microsoft.com/office/drawing/2014/main" id="{DCAF2DD3-0431-4C5E-A375-2F903D50F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56" y="3349917"/>
            <a:ext cx="7010277" cy="158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87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6818AE-7809-0846-6F8C-02A02EB02C17}"/>
              </a:ext>
            </a:extLst>
          </p:cNvPr>
          <p:cNvSpPr txBox="1"/>
          <p:nvPr/>
        </p:nvSpPr>
        <p:spPr>
          <a:xfrm>
            <a:off x="694707" y="184068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1 - 3.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결과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1F28990D-B4EE-F9D9-370B-0240CCB7165E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F1BCE2E-4E9B-481F-A3BC-D680DEF0329E}"/>
              </a:ext>
            </a:extLst>
          </p:cNvPr>
          <p:cNvSpPr txBox="1"/>
          <p:nvPr/>
        </p:nvSpPr>
        <p:spPr>
          <a:xfrm>
            <a:off x="5290629" y="2105029"/>
            <a:ext cx="62066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200" dirty="0"/>
              <a:t>각 장비의 라우팅 테이블에서 </a:t>
            </a:r>
            <a:r>
              <a:rPr lang="en-US" altLang="ko-KR" sz="1200" dirty="0"/>
              <a:t>Dynamic </a:t>
            </a:r>
            <a:r>
              <a:rPr lang="ko-KR" altLang="en-US" sz="1200" dirty="0"/>
              <a:t>라우팅으로 다른 대역에 대한 목적지 라우팅이 생김</a:t>
            </a:r>
            <a:endParaRPr lang="en-US" altLang="ko-KR" sz="1200" dirty="0"/>
          </a:p>
          <a:p>
            <a:pPr marL="171450" indent="-171450">
              <a:buFontTx/>
              <a:buChar char="-"/>
            </a:pPr>
            <a:endParaRPr lang="en-US" altLang="ko-KR" sz="1200" dirty="0"/>
          </a:p>
          <a:p>
            <a:pPr marL="171450" indent="-171450" algn="l" rtl="0" fontAlgn="base">
              <a:buFontTx/>
              <a:buChar char="-"/>
            </a:pPr>
            <a:r>
              <a:rPr lang="ko-KR" altLang="ko-KR" sz="1200" dirty="0"/>
              <a:t>장비와 연결되어 있는 대역 중 다른 곳과 통신할 대역을 네트워크에 모두 입력</a:t>
            </a:r>
            <a:endParaRPr lang="en-US" altLang="ko-KR" sz="1200" dirty="0"/>
          </a:p>
          <a:p>
            <a:pPr algn="l" rtl="0" fontAlgn="base"/>
            <a:endParaRPr lang="en-US" altLang="ko-KR" sz="1200" dirty="0"/>
          </a:p>
          <a:p>
            <a:pPr marL="171450" indent="-171450" algn="l" rtl="0" fontAlgn="base">
              <a:buFontTx/>
              <a:buChar char="-"/>
            </a:pPr>
            <a:r>
              <a:rPr lang="ko-KR" altLang="ko-KR" sz="1200" dirty="0"/>
              <a:t>입력한 모든 대역으로 </a:t>
            </a:r>
            <a:r>
              <a:rPr lang="ko-KR" altLang="ko-KR" sz="1200" dirty="0" err="1"/>
              <a:t>Hello</a:t>
            </a:r>
            <a:r>
              <a:rPr lang="ko-KR" altLang="ko-KR" sz="1200" dirty="0"/>
              <a:t> 패킷 전달 </a:t>
            </a:r>
            <a:endParaRPr lang="en-US" altLang="ko-KR" sz="1200" dirty="0"/>
          </a:p>
          <a:p>
            <a:pPr marL="171450" indent="-171450" algn="l" rtl="0" fontAlgn="base">
              <a:buFontTx/>
              <a:buChar char="-"/>
            </a:pPr>
            <a:endParaRPr lang="ko-KR" altLang="ko-KR" sz="1200" dirty="0"/>
          </a:p>
          <a:p>
            <a:pPr marL="171450" indent="-171450" algn="l" rtl="0" fontAlgn="base">
              <a:buFontTx/>
              <a:buChar char="-"/>
            </a:pPr>
            <a:r>
              <a:rPr lang="ko-KR" altLang="ko-KR" sz="1200" dirty="0"/>
              <a:t>네트워크에서 영역은 상관없이 모든 곳으로 </a:t>
            </a:r>
            <a:r>
              <a:rPr lang="ko-KR" altLang="ko-KR" sz="1200" dirty="0" err="1"/>
              <a:t>Hello</a:t>
            </a:r>
            <a:r>
              <a:rPr lang="ko-KR" altLang="ko-KR" sz="1200" dirty="0"/>
              <a:t> 패킷 전달 </a:t>
            </a:r>
            <a:endParaRPr lang="en-US" altLang="ko-KR" sz="1200" dirty="0"/>
          </a:p>
          <a:p>
            <a:pPr marL="171450" indent="-171450" algn="l" rtl="0" fontAlgn="base">
              <a:buFontTx/>
              <a:buChar char="-"/>
            </a:pPr>
            <a:endParaRPr lang="ko-KR" altLang="ko-KR" sz="1200" dirty="0"/>
          </a:p>
          <a:p>
            <a:pPr algn="l" rtl="0" fontAlgn="base"/>
            <a:r>
              <a:rPr lang="en-US" altLang="ko-KR" sz="1200" dirty="0"/>
              <a:t>- </a:t>
            </a:r>
            <a:r>
              <a:rPr lang="ko-KR" altLang="ko-KR" sz="1200" dirty="0"/>
              <a:t> 영역은 서로 다른 영역으로 설정 시 0은 무조건 포함해야 함</a:t>
            </a:r>
            <a:r>
              <a:rPr lang="en-US" altLang="ko-KR" sz="1200" dirty="0"/>
              <a:t>, </a:t>
            </a:r>
            <a:endParaRPr lang="ko-KR" altLang="ko-KR" sz="1200" dirty="0"/>
          </a:p>
          <a:p>
            <a:pPr algn="l" rtl="0" fontAlgn="base"/>
            <a:r>
              <a:rPr lang="ko-KR" altLang="ko-KR" sz="1200" dirty="0"/>
              <a:t>   서로 같은 영역으로 설정 시 0이 아닌 다른 영역도 가능 </a:t>
            </a:r>
            <a:endParaRPr lang="en-US" altLang="ko-KR" sz="1200" dirty="0"/>
          </a:p>
          <a:p>
            <a:pPr algn="l" rtl="0" fontAlgn="base"/>
            <a:endParaRPr lang="en-US" altLang="ko-KR" sz="1200" dirty="0"/>
          </a:p>
          <a:p>
            <a:pPr algn="l" rtl="0" fontAlgn="base"/>
            <a:endParaRPr lang="en-US" altLang="ko-KR" sz="1200" dirty="0"/>
          </a:p>
          <a:p>
            <a:pPr algn="l" rtl="0" fontAlgn="base"/>
            <a:endParaRPr lang="en-US" altLang="ko-KR" sz="1200" dirty="0"/>
          </a:p>
          <a:p>
            <a:pPr fontAlgn="base"/>
            <a:r>
              <a:rPr lang="en-US" altLang="ko-KR" sz="1200" dirty="0"/>
              <a:t>-</a:t>
            </a:r>
            <a:r>
              <a:rPr lang="ko-KR" altLang="ko-KR" sz="1200" dirty="0"/>
              <a:t> </a:t>
            </a:r>
            <a:r>
              <a:rPr lang="ko-KR" altLang="ko-KR" sz="1200" dirty="0" err="1"/>
              <a:t>OSPF에서</a:t>
            </a:r>
            <a:r>
              <a:rPr lang="ko-KR" altLang="ko-KR" sz="1200" dirty="0"/>
              <a:t> 인터페이스는 기본값이 아닌 다른 값으로  </a:t>
            </a:r>
            <a:r>
              <a:rPr lang="ko-KR" altLang="ko-KR" sz="1200" dirty="0" err="1"/>
              <a:t>Hello</a:t>
            </a:r>
            <a:r>
              <a:rPr lang="ko-KR" altLang="ko-KR" sz="1200" dirty="0"/>
              <a:t> 패킷을 보내야 하는 경우 설정 </a:t>
            </a:r>
          </a:p>
          <a:p>
            <a:pPr fontAlgn="base"/>
            <a:r>
              <a:rPr lang="ko-KR" altLang="ko-KR" sz="1200" dirty="0"/>
              <a:t>(설정 안 하면 기본값으로 패킷 전달)  </a:t>
            </a:r>
          </a:p>
          <a:p>
            <a:pPr algn="l" rtl="0" fontAlgn="base"/>
            <a:endParaRPr lang="ko-KR" altLang="ko-KR" sz="1200" dirty="0"/>
          </a:p>
          <a:p>
            <a:pPr marL="171450" indent="-171450">
              <a:buFontTx/>
              <a:buChar char="-"/>
            </a:pPr>
            <a:endParaRPr lang="ko-KR" altLang="en-US" sz="1200" dirty="0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C2D16B7-D926-4B6E-96DA-E95E0CCFB75C}"/>
              </a:ext>
            </a:extLst>
          </p:cNvPr>
          <p:cNvGrpSpPr/>
          <p:nvPr/>
        </p:nvGrpSpPr>
        <p:grpSpPr>
          <a:xfrm>
            <a:off x="694707" y="1691361"/>
            <a:ext cx="4310926" cy="4058990"/>
            <a:chOff x="8385147" y="3065682"/>
            <a:chExt cx="3806853" cy="3272366"/>
          </a:xfrm>
        </p:grpSpPr>
        <p:pic>
          <p:nvPicPr>
            <p:cNvPr id="17" name="Picture 6" descr="OSPF &#10;;늰사용 &#10;라우터 이이디 &#10;디스턴스 &#10;외무 경로 &#10;네트워크 &#10;192.0.2.197 &#10;라우팅 RIP T13GP 「기본 라우팅 &#10;X &#10;X &#10;IP &#10;10.10.100.0 / 24 &#10;20.20.1예.0 / 24 &#10;영역 실정 (Max 1024) &#10;!P년4 주소 또는숫자(0~4294%7295) &#10;인터페이스 &#10;인터페이스 &#10;etho v &#10;보여줄 정보가 없습니다. &#10;Hello/Dead/Transmit/Retransmit/Cost &#10;보어를 점보가 없습니다. &#10;〔碍 Summary 사용 &#10;Point-to-Poi ">
              <a:extLst>
                <a:ext uri="{FF2B5EF4-FFF2-40B4-BE49-F238E27FC236}">
                  <a16:creationId xmlns:a16="http://schemas.microsoft.com/office/drawing/2014/main" id="{7D1B9D48-BA18-4F6A-960C-DD5628449A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5147" y="3065682"/>
              <a:ext cx="3806853" cy="3272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D3B5FFA-D686-4D95-8331-90F1387BEE1B}"/>
                </a:ext>
              </a:extLst>
            </p:cNvPr>
            <p:cNvSpPr/>
            <p:nvPr/>
          </p:nvSpPr>
          <p:spPr>
            <a:xfrm>
              <a:off x="8385148" y="4232635"/>
              <a:ext cx="2747908" cy="704255"/>
            </a:xfrm>
            <a:prstGeom prst="rect">
              <a:avLst/>
            </a:prstGeom>
            <a:no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201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AEA590-AFFC-7E24-8601-0E0D273C1E93}"/>
              </a:ext>
            </a:extLst>
          </p:cNvPr>
          <p:cNvSpPr txBox="1"/>
          <p:nvPr/>
        </p:nvSpPr>
        <p:spPr>
          <a:xfrm>
            <a:off x="647206" y="185952"/>
            <a:ext cx="6917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1 - 4. OSPF </a:t>
            </a:r>
            <a:r>
              <a:rPr lang="ko-K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연결 동작 순서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5F2A703-5EF7-68DB-098A-880BAFDBD1D4}"/>
              </a:ext>
            </a:extLst>
          </p:cNvPr>
          <p:cNvCxnSpPr>
            <a:cxnSpLocks/>
          </p:cNvCxnSpPr>
          <p:nvPr/>
        </p:nvCxnSpPr>
        <p:spPr>
          <a:xfrm flipV="1">
            <a:off x="166255" y="749784"/>
            <a:ext cx="11815948" cy="3872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57A70CA-D811-2ABE-3B9F-7B84DE4A448F}"/>
              </a:ext>
            </a:extLst>
          </p:cNvPr>
          <p:cNvSpPr txBox="1"/>
          <p:nvPr/>
        </p:nvSpPr>
        <p:spPr>
          <a:xfrm>
            <a:off x="593767" y="1116753"/>
            <a:ext cx="10622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400" b="1" i="0" dirty="0">
                <a:effectLst/>
                <a:ea typeface="맑은 고딕" panose="020B0503020000020004" pitchFamily="50" charset="-127"/>
              </a:rPr>
              <a:t>해당 </a:t>
            </a:r>
            <a:r>
              <a:rPr lang="en-US" altLang="ko-KR" sz="1400" b="1" i="0" dirty="0">
                <a:effectLst/>
                <a:ea typeface="맑은 고딕" panose="020B0503020000020004" pitchFamily="50" charset="-127"/>
              </a:rPr>
              <a:t>dump</a:t>
            </a:r>
            <a:r>
              <a:rPr lang="ko-KR" altLang="en-US" sz="1400" b="1" i="0" dirty="0">
                <a:effectLst/>
                <a:ea typeface="맑은 고딕" panose="020B0503020000020004" pitchFamily="50" charset="-127"/>
              </a:rPr>
              <a:t>는 </a:t>
            </a:r>
            <a:r>
              <a:rPr lang="en-US" altLang="ko-KR" sz="1400" b="1" i="0" dirty="0" err="1">
                <a:effectLst/>
                <a:ea typeface="맑은 고딕" panose="020B0503020000020004" pitchFamily="50" charset="-127"/>
              </a:rPr>
              <a:t>VPN_Center</a:t>
            </a:r>
            <a:r>
              <a:rPr lang="en-US" altLang="ko-KR" sz="1400" b="1" i="0" dirty="0">
                <a:effectLst/>
                <a:ea typeface="맑은 고딕" panose="020B0503020000020004" pitchFamily="50" charset="-127"/>
              </a:rPr>
              <a:t> ETH1 </a:t>
            </a:r>
            <a:r>
              <a:rPr lang="ko-KR" altLang="en-US" sz="1400" b="1" i="0" dirty="0">
                <a:effectLst/>
                <a:ea typeface="맑은 고딕" panose="020B0503020000020004" pitchFamily="50" charset="-127"/>
              </a:rPr>
              <a:t>패킷임</a:t>
            </a:r>
            <a:r>
              <a:rPr lang="ko-KR" altLang="en-US" sz="1400" b="0" i="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  <a:endParaRPr lang="ko-KR" alt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57BC2-7B3D-4657-B730-7486B613CA03}"/>
              </a:ext>
            </a:extLst>
          </p:cNvPr>
          <p:cNvSpPr txBox="1"/>
          <p:nvPr/>
        </p:nvSpPr>
        <p:spPr>
          <a:xfrm>
            <a:off x="694707" y="1503459"/>
            <a:ext cx="424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- </a:t>
            </a:r>
            <a:r>
              <a:rPr lang="ko-KR" altLang="en-US" sz="1200" dirty="0"/>
              <a:t>네트워크 영역에 있는 모든 곳으로 </a:t>
            </a:r>
            <a:r>
              <a:rPr lang="en-US" altLang="ko-KR" sz="1200" dirty="0"/>
              <a:t>Hello </a:t>
            </a:r>
            <a:r>
              <a:rPr lang="ko-KR" altLang="en-US" sz="1200" dirty="0"/>
              <a:t>패킷 전송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48956F-AC59-4514-8084-6CADDF246B06}"/>
              </a:ext>
            </a:extLst>
          </p:cNvPr>
          <p:cNvGrpSpPr/>
          <p:nvPr/>
        </p:nvGrpSpPr>
        <p:grpSpPr>
          <a:xfrm>
            <a:off x="836454" y="1870676"/>
            <a:ext cx="8884129" cy="766723"/>
            <a:chOff x="836454" y="1870676"/>
            <a:chExt cx="8884129" cy="766723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6709C98F-DDAD-43F8-9053-1A86778EF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92" y="1870676"/>
              <a:ext cx="8868591" cy="495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id="{8A1B8DBC-2A36-474D-913A-A322C5CE34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54" y="2366128"/>
              <a:ext cx="8884129" cy="2712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B5A948F-28E2-42CF-AC10-9194BF04C7FE}"/>
              </a:ext>
            </a:extLst>
          </p:cNvPr>
          <p:cNvSpPr txBox="1"/>
          <p:nvPr/>
        </p:nvSpPr>
        <p:spPr>
          <a:xfrm>
            <a:off x="694707" y="2798496"/>
            <a:ext cx="8884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altLang="ko-KR" sz="1200" dirty="0"/>
              <a:t>- </a:t>
            </a:r>
            <a:r>
              <a:rPr lang="ko-KR" altLang="ko-KR" sz="1200" dirty="0"/>
              <a:t>모든 대역으로 </a:t>
            </a:r>
            <a:r>
              <a:rPr lang="ko-KR" altLang="ko-KR" sz="1200" dirty="0" err="1"/>
              <a:t>Hello</a:t>
            </a:r>
            <a:r>
              <a:rPr lang="ko-KR" altLang="ko-KR" sz="1200" dirty="0"/>
              <a:t> 패킷을 전송하면 연결되어 있는 </a:t>
            </a:r>
            <a:r>
              <a:rPr lang="ko-KR" altLang="ko-KR" sz="1200" dirty="0" err="1"/>
              <a:t>IP가</a:t>
            </a:r>
            <a:r>
              <a:rPr lang="ko-KR" altLang="ko-KR" sz="1200" dirty="0"/>
              <a:t>  LS-</a:t>
            </a:r>
            <a:r>
              <a:rPr lang="ko-KR" altLang="ko-KR" sz="1200" dirty="0" err="1"/>
              <a:t>Update</a:t>
            </a:r>
            <a:r>
              <a:rPr lang="ko-KR" altLang="ko-KR" sz="1200" dirty="0"/>
              <a:t>, LS-</a:t>
            </a:r>
            <a:r>
              <a:rPr lang="ko-KR" altLang="ko-KR" sz="1200" dirty="0" err="1"/>
              <a:t>Ack</a:t>
            </a:r>
            <a:r>
              <a:rPr lang="ko-KR" altLang="ko-KR" sz="1200" dirty="0"/>
              <a:t> 패킷을 전달함 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C68709A-2C60-48A7-933B-AE0632D426DC}"/>
              </a:ext>
            </a:extLst>
          </p:cNvPr>
          <p:cNvGrpSpPr/>
          <p:nvPr/>
        </p:nvGrpSpPr>
        <p:grpSpPr>
          <a:xfrm>
            <a:off x="851992" y="3177822"/>
            <a:ext cx="8691059" cy="1874946"/>
            <a:chOff x="851992" y="3102406"/>
            <a:chExt cx="8691059" cy="1874946"/>
          </a:xfrm>
        </p:grpSpPr>
        <p:pic>
          <p:nvPicPr>
            <p:cNvPr id="7174" name="Picture 6" descr="10.10.100.3 &gt; &#10;10.10.100.2 &gt; &#10;10.1D.100.254 &#10;10.10. 100.2 &gt; &#10;10.10.100.3 &gt; &#10;224.0. D &#10;.5: ospFv2, LS-Update, length 64 &#10;224 0.0. &#10;. 5: OSPFv2, LS—U date, length 100 &#10;&gt; 10.10 &#10;.100.100: ospFv2 Hello, length 68 &#10;224.0.0.5: ospFv2, LS-Ack, length 44 &#10;224.0.0 &#10;.5: ospFv2, LS-Ack length 64 ">
              <a:extLst>
                <a:ext uri="{FF2B5EF4-FFF2-40B4-BE49-F238E27FC236}">
                  <a16:creationId xmlns:a16="http://schemas.microsoft.com/office/drawing/2014/main" id="{9328C2AF-57E2-4F00-9AF4-D3339F4FD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92" y="3102406"/>
              <a:ext cx="8691059" cy="1035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10.10. 100.2 &gt; &#10;10.10. 100.100 &#10;10.10.100.100 &#10;10.10. 100.100: ospFv2, LS-Update, length 12B &#10;10.10.100.100: osprv2, LS-opdate, length 12B &#10;&gt; 224.0.0.6: ospEv2, &#10;ength 100 &#10;&gt; 224. &#10;OSPEV2, LS—LJpdate, length 56 ">
              <a:extLst>
                <a:ext uri="{FF2B5EF4-FFF2-40B4-BE49-F238E27FC236}">
                  <a16:creationId xmlns:a16="http://schemas.microsoft.com/office/drawing/2014/main" id="{2012775B-9B83-40BE-A8D0-47EB4999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92" y="4138127"/>
              <a:ext cx="8667169" cy="839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5A169CE-BFA8-4876-BEDC-019BA80C977A}"/>
              </a:ext>
            </a:extLst>
          </p:cNvPr>
          <p:cNvSpPr txBox="1"/>
          <p:nvPr/>
        </p:nvSpPr>
        <p:spPr>
          <a:xfrm>
            <a:off x="836454" y="5241424"/>
            <a:ext cx="5182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altLang="ko-KR" sz="1200" dirty="0"/>
              <a:t>- </a:t>
            </a:r>
            <a:r>
              <a:rPr lang="ko-KR" altLang="ko-KR" sz="1200" dirty="0"/>
              <a:t>모든 대역끼리 LS 패킷 전달이 끝나면 OSPF 라우팅 생성 </a:t>
            </a:r>
          </a:p>
          <a:p>
            <a:pPr algn="l" rtl="0" fontAlgn="base"/>
            <a:r>
              <a:rPr lang="ko-KR" altLang="ko-KR" sz="1200" dirty="0" err="1"/>
              <a:t>OSPF로</a:t>
            </a:r>
            <a:r>
              <a:rPr lang="ko-KR" altLang="ko-KR" sz="1200" dirty="0"/>
              <a:t> 라우팅 테이블이 생성되면 </a:t>
            </a:r>
            <a:r>
              <a:rPr lang="ko-KR" altLang="ko-KR" sz="1200" dirty="0" err="1"/>
              <a:t>Hello</a:t>
            </a:r>
            <a:r>
              <a:rPr lang="ko-KR" altLang="ko-KR" sz="1200" dirty="0"/>
              <a:t> 패킷만 보냄 </a:t>
            </a:r>
          </a:p>
        </p:txBody>
      </p:sp>
    </p:spTree>
    <p:extLst>
      <p:ext uri="{BB962C8B-B14F-4D97-AF65-F5344CB8AC3E}">
        <p14:creationId xmlns:p14="http://schemas.microsoft.com/office/powerpoint/2010/main" val="2983206120"/>
      </p:ext>
    </p:extLst>
  </p:cSld>
  <p:clrMapOvr>
    <a:masterClrMapping/>
  </p:clrMapOvr>
</p:sld>
</file>

<file path=ppt/theme/theme1.xml><?xml version="1.0" encoding="utf-8"?>
<a:theme xmlns:a="http://schemas.openxmlformats.org/drawingml/2006/main" name="추억">
  <a:themeElements>
    <a:clrScheme name="노랑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168</TotalTime>
  <Words>299</Words>
  <Application>Microsoft Office PowerPoint</Application>
  <PresentationFormat>와이드스크린</PresentationFormat>
  <Paragraphs>61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맑은 고딕</vt:lpstr>
      <vt:lpstr>Arial</vt:lpstr>
      <vt:lpstr>Calibri</vt:lpstr>
      <vt:lpstr>Calibri Light</vt:lpstr>
      <vt:lpstr>Wingdings</vt:lpstr>
      <vt:lpstr>추억</vt:lpstr>
      <vt:lpstr>OSPF TEST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웹 트래픽 제한</dc:title>
  <dc:creator>kwakyk0527@gmail.com</dc:creator>
  <cp:lastModifiedBy>kwakyk0527@gmail.com</cp:lastModifiedBy>
  <cp:revision>4</cp:revision>
  <dcterms:created xsi:type="dcterms:W3CDTF">2022-11-03T08:33:38Z</dcterms:created>
  <dcterms:modified xsi:type="dcterms:W3CDTF">2023-04-06T04:41:40Z</dcterms:modified>
</cp:coreProperties>
</file>