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7"/>
  </p:notesMasterIdLst>
  <p:handoutMasterIdLst>
    <p:handoutMasterId r:id="rId38"/>
  </p:handoutMasterIdLst>
  <p:sldIdLst>
    <p:sldId id="259" r:id="rId2"/>
    <p:sldId id="294" r:id="rId3"/>
    <p:sldId id="266" r:id="rId4"/>
    <p:sldId id="267" r:id="rId5"/>
    <p:sldId id="295" r:id="rId6"/>
    <p:sldId id="296" r:id="rId7"/>
    <p:sldId id="297" r:id="rId8"/>
    <p:sldId id="298" r:id="rId9"/>
    <p:sldId id="300" r:id="rId10"/>
    <p:sldId id="301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5" r:id="rId22"/>
    <p:sldId id="314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302" r:id="rId35"/>
    <p:sldId id="303" r:id="rId3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3D3D"/>
    <a:srgbClr val="FEFEF4"/>
    <a:srgbClr val="FDFDDF"/>
    <a:srgbClr val="525252"/>
    <a:srgbClr val="FCFBFA"/>
    <a:srgbClr val="F8F8F6"/>
    <a:srgbClr val="F4F3EE"/>
    <a:srgbClr val="E0E0D8"/>
    <a:srgbClr val="F4F3F2"/>
    <a:srgbClr val="F4F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90" y="9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984"/>
    </p:cViewPr>
  </p:sorterViewPr>
  <p:notesViewPr>
    <p:cSldViewPr snapToGrid="0" showGuides="1">
      <p:cViewPr varScale="1">
        <p:scale>
          <a:sx n="51" d="100"/>
          <a:sy n="51" d="100"/>
        </p:scale>
        <p:origin x="2624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513BA-3E82-4812-9926-DD5B40EAAC2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날짜 개체 틀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C2647-C259-4EB5-84B8-93A3F8E54DE7}" type="datetimeFigureOut">
              <a:rPr lang="ko-KR" altLang="en-US" smtClean="0"/>
              <a:t>2022-11-28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866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0BA11-FEDB-4E64-B4BE-9FDEE8123FE3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D56DB-D808-478E-8624-F84E557D34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7903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C398-EBCC-4210-8AFD-1D056CED0821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0255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C398-EBCC-4210-8AFD-1D056CED0821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2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C398-EBCC-4210-8AFD-1D056CED0821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0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C398-EBCC-4210-8AFD-1D056CED0821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0356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C398-EBCC-4210-8AFD-1D056CED0821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9360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C398-EBCC-4210-8AFD-1D056CED0821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16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C398-EBCC-4210-8AFD-1D056CED0821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417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C398-EBCC-4210-8AFD-1D056CED0821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879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C398-EBCC-4210-8AFD-1D056CED0821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14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C398-EBCC-4210-8AFD-1D056CED0821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52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C398-EBCC-4210-8AFD-1D056CED0821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9EC6C-4145-4527-B052-BF633A9807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15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1C398-EBCC-4210-8AFD-1D056CED0821}" type="datetimeFigureOut">
              <a:rPr lang="ko-KR" altLang="en-US" smtClean="0"/>
              <a:t>2022-11-28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9EC6C-4145-4527-B052-BF633A9807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5045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p2.ahnlab.com/logi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409402" y="1335343"/>
            <a:ext cx="4849121" cy="3498700"/>
            <a:chOff x="330744" y="361950"/>
            <a:chExt cx="4849121" cy="3498700"/>
          </a:xfrm>
        </p:grpSpPr>
        <p:sp>
          <p:nvSpPr>
            <p:cNvPr id="7" name="TextBox 6"/>
            <p:cNvSpPr txBox="1"/>
            <p:nvPr/>
          </p:nvSpPr>
          <p:spPr>
            <a:xfrm>
              <a:off x="570911" y="444330"/>
              <a:ext cx="4608954" cy="3416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200" b="1" spc="-300">
                  <a:solidFill>
                    <a:schemeClr val="bg2">
                      <a:lumMod val="75000"/>
                      <a:alpha val="30000"/>
                    </a:schemeClr>
                  </a:solidFill>
                </a:rPr>
                <a:t>AhnLab</a:t>
              </a:r>
              <a:endParaRPr lang="en-US" altLang="ko-KR" sz="7200" b="1" spc="-300" dirty="0">
                <a:solidFill>
                  <a:schemeClr val="bg2">
                    <a:lumMod val="75000"/>
                    <a:alpha val="30000"/>
                  </a:schemeClr>
                </a:solidFill>
              </a:endParaRPr>
            </a:p>
            <a:p>
              <a:r>
                <a:rPr lang="en-US" altLang="ko-KR" sz="7200" b="1" spc="-300">
                  <a:solidFill>
                    <a:schemeClr val="bg2">
                      <a:lumMod val="75000"/>
                      <a:alpha val="30000"/>
                    </a:schemeClr>
                  </a:solidFill>
                </a:rPr>
                <a:t>AhnReport</a:t>
              </a:r>
            </a:p>
            <a:p>
              <a:r>
                <a:rPr lang="ko-KR" altLang="en-US" sz="7200" b="1" spc="-300">
                  <a:solidFill>
                    <a:schemeClr val="bg2">
                      <a:lumMod val="75000"/>
                      <a:alpha val="30000"/>
                    </a:schemeClr>
                  </a:solidFill>
                </a:rPr>
                <a:t>가이드</a:t>
              </a:r>
              <a:endParaRPr lang="ko-KR" altLang="en-US" sz="7200" b="1" spc="-300" dirty="0">
                <a:solidFill>
                  <a:schemeClr val="bg2">
                    <a:lumMod val="75000"/>
                    <a:alpha val="30000"/>
                  </a:schemeClr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30744" y="361950"/>
              <a:ext cx="4792722" cy="3416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200" b="1" spc="-300">
                  <a:solidFill>
                    <a:schemeClr val="accent1">
                      <a:alpha val="70000"/>
                    </a:schemeClr>
                  </a:solidFill>
                </a:rPr>
                <a:t> AhnLab</a:t>
              </a:r>
              <a:endParaRPr lang="en-US" altLang="ko-KR" sz="7200" b="1" spc="-300" dirty="0">
                <a:solidFill>
                  <a:schemeClr val="accent1">
                    <a:alpha val="70000"/>
                  </a:schemeClr>
                </a:solidFill>
              </a:endParaRPr>
            </a:p>
            <a:p>
              <a:r>
                <a:rPr lang="en-US" altLang="ko-KR" sz="7200" b="1" spc="-300">
                  <a:solidFill>
                    <a:schemeClr val="accent1">
                      <a:alpha val="70000"/>
                    </a:schemeClr>
                  </a:solidFill>
                </a:rPr>
                <a:t> AhnReport</a:t>
              </a:r>
              <a:endParaRPr lang="en-US" altLang="ko-KR" sz="7200" b="1" spc="-300" dirty="0">
                <a:solidFill>
                  <a:schemeClr val="accent1">
                    <a:alpha val="70000"/>
                  </a:schemeClr>
                </a:solidFill>
              </a:endParaRPr>
            </a:p>
            <a:p>
              <a:r>
                <a:rPr lang="ko-KR" altLang="en-US" sz="7200" b="1" spc="-300">
                  <a:solidFill>
                    <a:schemeClr val="accent1">
                      <a:alpha val="70000"/>
                    </a:schemeClr>
                  </a:solidFill>
                </a:rPr>
                <a:t>가이드</a:t>
              </a:r>
              <a:endParaRPr lang="ko-KR" altLang="en-US" sz="7200" b="1" spc="-300" dirty="0">
                <a:solidFill>
                  <a:schemeClr val="accent1">
                    <a:alpha val="70000"/>
                  </a:schemeClr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8162925" y="2348030"/>
            <a:ext cx="3376734" cy="1866900"/>
            <a:chOff x="8162925" y="2495550"/>
            <a:chExt cx="3376734" cy="1866900"/>
          </a:xfrm>
        </p:grpSpPr>
        <p:sp>
          <p:nvSpPr>
            <p:cNvPr id="5" name="이등변 삼각형 4"/>
            <p:cNvSpPr/>
            <p:nvPr/>
          </p:nvSpPr>
          <p:spPr>
            <a:xfrm>
              <a:off x="8162925" y="2495550"/>
              <a:ext cx="2165604" cy="1866900"/>
            </a:xfrm>
            <a:prstGeom prst="triangl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이등변 삼각형 8"/>
            <p:cNvSpPr/>
            <p:nvPr/>
          </p:nvSpPr>
          <p:spPr>
            <a:xfrm>
              <a:off x="9374055" y="2495550"/>
              <a:ext cx="2165604" cy="1866900"/>
            </a:xfrm>
            <a:prstGeom prst="triangle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074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8006" y="344708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Contents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12651" y="3568064"/>
            <a:ext cx="10613543" cy="1574594"/>
            <a:chOff x="212651" y="3206557"/>
            <a:chExt cx="10613543" cy="1574594"/>
          </a:xfrm>
        </p:grpSpPr>
        <p:sp>
          <p:nvSpPr>
            <p:cNvPr id="9" name="TextBox 8"/>
            <p:cNvSpPr txBox="1"/>
            <p:nvPr/>
          </p:nvSpPr>
          <p:spPr>
            <a:xfrm>
              <a:off x="586180" y="3575889"/>
              <a:ext cx="3541394" cy="621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0975" indent="-180975">
                <a:lnSpc>
                  <a:spcPct val="13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400" spc="-150">
                  <a:solidFill>
                    <a:schemeClr val="bg1"/>
                  </a:solidFill>
                  <a:latin typeface="Noto Sans CJK KR Thin" panose="020B0200000000000000" pitchFamily="34" charset="-127"/>
                  <a:ea typeface="Noto Sans CJK KR Thin" panose="020B0200000000000000" pitchFamily="34" charset="-127"/>
                  <a:cs typeface="Arial" panose="020B0604020202020204" pitchFamily="34" charset="0"/>
                </a:rPr>
                <a:t>접속</a:t>
              </a:r>
              <a:r>
                <a:rPr lang="en-US" altLang="ko-KR" sz="1400" spc="-150">
                  <a:solidFill>
                    <a:schemeClr val="bg1"/>
                  </a:solidFill>
                  <a:latin typeface="Noto Sans CJK KR Thin" panose="020B0200000000000000" pitchFamily="34" charset="-127"/>
                  <a:ea typeface="Noto Sans CJK KR Thin" panose="020B0200000000000000" pitchFamily="34" charset="-127"/>
                  <a:cs typeface="Arial" panose="020B0604020202020204" pitchFamily="34" charset="0"/>
                </a:rPr>
                <a:t>URL</a:t>
              </a:r>
              <a:endParaRPr lang="en-US" altLang="ko-KR" sz="1400" spc="-150" dirty="0">
                <a:solidFill>
                  <a:schemeClr val="bg1"/>
                </a:solidFill>
                <a:latin typeface="Noto Sans CJK KR Thin" panose="020B0200000000000000" pitchFamily="34" charset="-127"/>
                <a:ea typeface="Noto Sans CJK KR Thin" panose="020B0200000000000000" pitchFamily="34" charset="-127"/>
                <a:cs typeface="Arial" panose="020B0604020202020204" pitchFamily="34" charset="0"/>
              </a:endParaRPr>
            </a:p>
            <a:p>
              <a:pPr marL="180975" indent="-180975">
                <a:lnSpc>
                  <a:spcPct val="13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400" spc="-150">
                  <a:solidFill>
                    <a:schemeClr val="bg1"/>
                  </a:solidFill>
                  <a:latin typeface="Noto Sans CJK KR Thin" panose="020B0200000000000000" pitchFamily="34" charset="-127"/>
                  <a:ea typeface="Noto Sans CJK KR Thin" panose="020B0200000000000000" pitchFamily="34" charset="-127"/>
                  <a:cs typeface="Arial" panose="020B0604020202020204" pitchFamily="34" charset="0"/>
                </a:rPr>
                <a:t>접속방법</a:t>
              </a:r>
              <a:endParaRPr lang="ko-KR" altLang="en-US" sz="1400" spc="-150" dirty="0">
                <a:solidFill>
                  <a:schemeClr val="bg1"/>
                </a:solidFill>
                <a:latin typeface="Noto Sans CJK KR Thin" panose="020B0200000000000000" pitchFamily="34" charset="-127"/>
                <a:ea typeface="Noto Sans CJK KR Thin" panose="020B0200000000000000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28086" y="3599353"/>
              <a:ext cx="3541394" cy="1181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0975" indent="-180975">
                <a:lnSpc>
                  <a:spcPct val="13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400" spc="-150">
                  <a:solidFill>
                    <a:schemeClr val="bg1"/>
                  </a:solidFill>
                  <a:latin typeface="Noto Sans CJK KR Thin" panose="020B0200000000000000" pitchFamily="34" charset="-127"/>
                  <a:ea typeface="Noto Sans CJK KR Thin" panose="020B0200000000000000" pitchFamily="34" charset="-127"/>
                  <a:cs typeface="Arial" panose="020B0604020202020204" pitchFamily="34" charset="0"/>
                </a:rPr>
                <a:t>파일뷰어 항목</a:t>
              </a:r>
              <a:endParaRPr lang="en-US" altLang="ko-KR" sz="1400" spc="-150">
                <a:solidFill>
                  <a:schemeClr val="bg1"/>
                </a:solidFill>
                <a:latin typeface="Noto Sans CJK KR Thin" panose="020B0200000000000000" pitchFamily="34" charset="-127"/>
                <a:ea typeface="Noto Sans CJK KR Thin" panose="020B0200000000000000" pitchFamily="34" charset="-127"/>
                <a:cs typeface="Arial" panose="020B0604020202020204" pitchFamily="34" charset="0"/>
              </a:endParaRPr>
            </a:p>
            <a:p>
              <a:pPr marL="180975" indent="-180975">
                <a:lnSpc>
                  <a:spcPct val="130000"/>
                </a:lnSpc>
                <a:buFont typeface="Wingdings" panose="05000000000000000000" pitchFamily="2" charset="2"/>
                <a:buChar char="§"/>
              </a:pPr>
              <a:r>
                <a:rPr lang="en-US" altLang="ko-KR" sz="1400" spc="-150">
                  <a:solidFill>
                    <a:schemeClr val="bg1"/>
                  </a:solidFill>
                  <a:latin typeface="Noto Sans CJK KR Thin" panose="020B0200000000000000" pitchFamily="34" charset="-127"/>
                  <a:ea typeface="Noto Sans CJK KR Thin" panose="020B0200000000000000" pitchFamily="34" charset="-127"/>
                  <a:cs typeface="Arial" panose="020B0604020202020204" pitchFamily="34" charset="0"/>
                </a:rPr>
                <a:t>Troubleshooting </a:t>
              </a:r>
              <a:r>
                <a:rPr lang="ko-KR" altLang="en-US" sz="1400" spc="-150">
                  <a:solidFill>
                    <a:schemeClr val="bg1"/>
                  </a:solidFill>
                  <a:latin typeface="Noto Sans CJK KR Thin" panose="020B0200000000000000" pitchFamily="34" charset="-127"/>
                  <a:ea typeface="Noto Sans CJK KR Thin" panose="020B0200000000000000" pitchFamily="34" charset="-127"/>
                  <a:cs typeface="Arial" panose="020B0604020202020204" pitchFamily="34" charset="0"/>
                </a:rPr>
                <a:t>확인</a:t>
              </a:r>
              <a:endParaRPr lang="en-US" altLang="ko-KR" sz="1400" spc="-150">
                <a:solidFill>
                  <a:schemeClr val="bg1"/>
                </a:solidFill>
                <a:latin typeface="Noto Sans CJK KR Thin" panose="020B0200000000000000" pitchFamily="34" charset="-127"/>
                <a:ea typeface="Noto Sans CJK KR Thin" panose="020B0200000000000000" pitchFamily="34" charset="-127"/>
                <a:cs typeface="Arial" panose="020B0604020202020204" pitchFamily="34" charset="0"/>
              </a:endParaRPr>
            </a:p>
            <a:p>
              <a:pPr marL="180975" indent="-180975">
                <a:lnSpc>
                  <a:spcPct val="130000"/>
                </a:lnSpc>
                <a:buFont typeface="Wingdings" panose="05000000000000000000" pitchFamily="2" charset="2"/>
                <a:buChar char="§"/>
              </a:pPr>
              <a:r>
                <a:rPr lang="en-US" altLang="ko-KR" sz="1400" spc="-150">
                  <a:solidFill>
                    <a:schemeClr val="bg1"/>
                  </a:solidFill>
                  <a:latin typeface="Noto Sans CJK KR Thin" panose="020B0200000000000000" pitchFamily="34" charset="-127"/>
                  <a:ea typeface="Noto Sans CJK KR Thin" panose="020B0200000000000000" pitchFamily="34" charset="-127"/>
                  <a:cs typeface="Arial" panose="020B0604020202020204" pitchFamily="34" charset="0"/>
                </a:rPr>
                <a:t>log</a:t>
              </a:r>
              <a:r>
                <a:rPr lang="ko-KR" altLang="en-US" sz="1400" spc="-150">
                  <a:solidFill>
                    <a:schemeClr val="bg1"/>
                  </a:solidFill>
                  <a:latin typeface="Noto Sans CJK KR Thin" panose="020B0200000000000000" pitchFamily="34" charset="-127"/>
                  <a:ea typeface="Noto Sans CJK KR Thin" panose="020B0200000000000000" pitchFamily="34" charset="-127"/>
                  <a:cs typeface="Arial" panose="020B0604020202020204" pitchFamily="34" charset="0"/>
                </a:rPr>
                <a:t> 확인</a:t>
              </a:r>
              <a:endParaRPr lang="en-US" altLang="ko-KR" sz="1400" spc="-150">
                <a:solidFill>
                  <a:schemeClr val="bg1"/>
                </a:solidFill>
                <a:latin typeface="Noto Sans CJK KR Thin" panose="020B0200000000000000" pitchFamily="34" charset="-127"/>
                <a:ea typeface="Noto Sans CJK KR Thin" panose="020B0200000000000000" pitchFamily="34" charset="-127"/>
                <a:cs typeface="Arial" panose="020B0604020202020204" pitchFamily="34" charset="0"/>
              </a:endParaRPr>
            </a:p>
            <a:p>
              <a:pPr marL="180975" indent="-180975">
                <a:lnSpc>
                  <a:spcPct val="130000"/>
                </a:lnSpc>
                <a:buFont typeface="Wingdings" panose="05000000000000000000" pitchFamily="2" charset="2"/>
                <a:buChar char="§"/>
              </a:pPr>
              <a:endParaRPr lang="ko-KR" altLang="en-US" sz="1400" spc="-150" dirty="0">
                <a:solidFill>
                  <a:schemeClr val="bg1"/>
                </a:solidFill>
                <a:latin typeface="Noto Sans CJK KR Thin" panose="020B0200000000000000" pitchFamily="34" charset="-127"/>
                <a:ea typeface="Noto Sans CJK KR Thin" panose="020B0200000000000000" pitchFamily="34" charset="-127"/>
                <a:cs typeface="Arial" panose="020B0604020202020204" pitchFamily="34" charset="0"/>
              </a:endParaRPr>
            </a:p>
          </p:txBody>
        </p:sp>
        <p:grpSp>
          <p:nvGrpSpPr>
            <p:cNvPr id="11" name="그룹 10"/>
            <p:cNvGrpSpPr/>
            <p:nvPr/>
          </p:nvGrpSpPr>
          <p:grpSpPr>
            <a:xfrm>
              <a:off x="212651" y="3206557"/>
              <a:ext cx="1153201" cy="369332"/>
              <a:chOff x="212651" y="3255887"/>
              <a:chExt cx="1153201" cy="369332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212651" y="3255887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>
                    <a:solidFill>
                      <a:schemeClr val="bg1"/>
                    </a:solidFill>
                  </a:rPr>
                  <a:t>1</a:t>
                </a:r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57993" y="3255887"/>
                <a:ext cx="6078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pc="-150">
                    <a:solidFill>
                      <a:schemeClr val="bg1"/>
                    </a:solidFill>
                  </a:rPr>
                  <a:t>접속</a:t>
                </a:r>
                <a:endParaRPr lang="ko-KR" altLang="en-US" spc="-15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그룹 11"/>
            <p:cNvGrpSpPr/>
            <p:nvPr/>
          </p:nvGrpSpPr>
          <p:grpSpPr>
            <a:xfrm>
              <a:off x="2356877" y="3206557"/>
              <a:ext cx="1832874" cy="369332"/>
              <a:chOff x="2356877" y="3206557"/>
              <a:chExt cx="1832874" cy="369332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2356877" y="3206557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>
                    <a:solidFill>
                      <a:schemeClr val="bg1"/>
                    </a:solidFill>
                  </a:rPr>
                  <a:t>2</a:t>
                </a:r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902219" y="3206557"/>
                <a:ext cx="1287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pc="-150">
                    <a:solidFill>
                      <a:schemeClr val="bg1"/>
                    </a:solidFill>
                  </a:rPr>
                  <a:t>리포트 등록</a:t>
                </a:r>
                <a:endParaRPr lang="ko-KR" altLang="en-US" spc="-15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" name="그룹 12"/>
            <p:cNvGrpSpPr/>
            <p:nvPr/>
          </p:nvGrpSpPr>
          <p:grpSpPr>
            <a:xfrm>
              <a:off x="4510531" y="3206557"/>
              <a:ext cx="1832874" cy="369332"/>
              <a:chOff x="4952427" y="3207822"/>
              <a:chExt cx="1832874" cy="369332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4952427" y="3207822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>
                    <a:solidFill>
                      <a:schemeClr val="bg1"/>
                    </a:solidFill>
                  </a:rPr>
                  <a:t>3</a:t>
                </a:r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497769" y="3207822"/>
                <a:ext cx="1287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pc="-150">
                    <a:solidFill>
                      <a:schemeClr val="bg1"/>
                    </a:solidFill>
                  </a:rPr>
                  <a:t>리포트 분석</a:t>
                </a:r>
                <a:endParaRPr lang="ko-KR" altLang="en-US" spc="-15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그룹 13"/>
            <p:cNvGrpSpPr/>
            <p:nvPr/>
          </p:nvGrpSpPr>
          <p:grpSpPr>
            <a:xfrm>
              <a:off x="6787282" y="3206557"/>
              <a:ext cx="1576393" cy="369332"/>
              <a:chOff x="6956206" y="3236652"/>
              <a:chExt cx="1576393" cy="369332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6956206" y="3236652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>
                    <a:solidFill>
                      <a:schemeClr val="bg1"/>
                    </a:solidFill>
                  </a:rPr>
                  <a:t>4</a:t>
                </a:r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501548" y="3236652"/>
                <a:ext cx="10310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pc="-150">
                    <a:solidFill>
                      <a:schemeClr val="bg1"/>
                    </a:solidFill>
                  </a:rPr>
                  <a:t>다운로드</a:t>
                </a:r>
                <a:endParaRPr lang="ko-KR" altLang="en-US" spc="-15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2730406" y="3590883"/>
              <a:ext cx="3541394" cy="341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0975" indent="-180975">
                <a:lnSpc>
                  <a:spcPct val="13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400" spc="-150">
                  <a:solidFill>
                    <a:schemeClr val="bg1"/>
                  </a:solidFill>
                  <a:latin typeface="Noto Sans CJK KR Thin" panose="020B0200000000000000" pitchFamily="34" charset="-127"/>
                  <a:ea typeface="Noto Sans CJK KR Thin" panose="020B0200000000000000" pitchFamily="34" charset="-127"/>
                  <a:cs typeface="Arial" panose="020B0604020202020204" pitchFamily="34" charset="0"/>
                </a:rPr>
                <a:t>리포트 등록방법</a:t>
              </a:r>
              <a:endParaRPr lang="en-US" altLang="ko-KR" sz="1400" spc="-150">
                <a:solidFill>
                  <a:schemeClr val="bg1"/>
                </a:solidFill>
                <a:latin typeface="Noto Sans CJK KR Thin" panose="020B0200000000000000" pitchFamily="34" charset="-127"/>
                <a:ea typeface="Noto Sans CJK KR Thin" panose="020B0200000000000000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84800" y="3622817"/>
              <a:ext cx="3541394" cy="621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0975" indent="-180975">
                <a:lnSpc>
                  <a:spcPct val="130000"/>
                </a:lnSpc>
                <a:buFont typeface="Wingdings" panose="05000000000000000000" pitchFamily="2" charset="2"/>
                <a:buChar char="§"/>
              </a:pPr>
              <a:r>
                <a:rPr lang="ko-KR" altLang="en-US" sz="1400" spc="-150">
                  <a:solidFill>
                    <a:schemeClr val="bg1"/>
                  </a:solidFill>
                  <a:latin typeface="Noto Sans CJK KR Thin" panose="020B0200000000000000" pitchFamily="34" charset="-127"/>
                  <a:ea typeface="Noto Sans CJK KR Thin" panose="020B0200000000000000" pitchFamily="34" charset="-127"/>
                  <a:cs typeface="Arial" panose="020B0604020202020204" pitchFamily="34" charset="0"/>
                </a:rPr>
                <a:t>개별 파일 다운로드</a:t>
              </a:r>
              <a:endParaRPr lang="en-US" altLang="ko-KR" sz="1400" spc="-150">
                <a:solidFill>
                  <a:schemeClr val="bg1"/>
                </a:solidFill>
                <a:latin typeface="Noto Sans CJK KR Thin" panose="020B0200000000000000" pitchFamily="34" charset="-127"/>
                <a:ea typeface="Noto Sans CJK KR Thin" panose="020B0200000000000000" pitchFamily="34" charset="-127"/>
                <a:cs typeface="Arial" panose="020B0604020202020204" pitchFamily="34" charset="0"/>
              </a:endParaRPr>
            </a:p>
            <a:p>
              <a:pPr marL="180975" indent="-180975">
                <a:lnSpc>
                  <a:spcPct val="130000"/>
                </a:lnSpc>
                <a:buFont typeface="Wingdings" panose="05000000000000000000" pitchFamily="2" charset="2"/>
                <a:buChar char="§"/>
              </a:pPr>
              <a:r>
                <a:rPr lang="en-US" altLang="ko-KR" sz="1400" spc="-150">
                  <a:solidFill>
                    <a:schemeClr val="bg1"/>
                  </a:solidFill>
                  <a:latin typeface="Noto Sans CJK KR Thin" panose="020B0200000000000000" pitchFamily="34" charset="-127"/>
                  <a:ea typeface="Noto Sans CJK KR Thin" panose="020B0200000000000000" pitchFamily="34" charset="-127"/>
                  <a:cs typeface="Arial" panose="020B0604020202020204" pitchFamily="34" charset="0"/>
                </a:rPr>
                <a:t>zip </a:t>
              </a:r>
              <a:r>
                <a:rPr lang="ko-KR" altLang="en-US" sz="1400" spc="-150">
                  <a:solidFill>
                    <a:schemeClr val="bg1"/>
                  </a:solidFill>
                  <a:latin typeface="Noto Sans CJK KR Thin" panose="020B0200000000000000" pitchFamily="34" charset="-127"/>
                  <a:ea typeface="Noto Sans CJK KR Thin" panose="020B0200000000000000" pitchFamily="34" charset="-127"/>
                  <a:cs typeface="Arial" panose="020B0604020202020204" pitchFamily="34" charset="0"/>
                </a:rPr>
                <a:t>다운로드</a:t>
              </a:r>
              <a:endParaRPr lang="ko-KR" altLang="en-US" sz="1400" spc="-150" dirty="0">
                <a:solidFill>
                  <a:schemeClr val="bg1"/>
                </a:solidFill>
                <a:latin typeface="Noto Sans CJK KR Thin" panose="020B0200000000000000" pitchFamily="34" charset="-127"/>
                <a:ea typeface="Noto Sans CJK KR Thin" panose="020B0200000000000000" pitchFamily="34" charset="-127"/>
                <a:cs typeface="Arial" panose="020B0604020202020204" pitchFamily="34" charset="0"/>
              </a:endParaRPr>
            </a:p>
          </p:txBody>
        </p:sp>
      </p:grpSp>
      <p:sp>
        <p:nvSpPr>
          <p:cNvPr id="25" name="직각 삼각형 24"/>
          <p:cNvSpPr/>
          <p:nvPr/>
        </p:nvSpPr>
        <p:spPr>
          <a:xfrm flipH="1">
            <a:off x="8048846" y="0"/>
            <a:ext cx="4143153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직각 삼각형 25"/>
          <p:cNvSpPr/>
          <p:nvPr/>
        </p:nvSpPr>
        <p:spPr>
          <a:xfrm flipH="1" flipV="1">
            <a:off x="8048846" y="0"/>
            <a:ext cx="4143153" cy="682148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cxnSp>
        <p:nvCxnSpPr>
          <p:cNvPr id="27" name="직선 연결선 26"/>
          <p:cNvCxnSpPr/>
          <p:nvPr/>
        </p:nvCxnSpPr>
        <p:spPr>
          <a:xfrm>
            <a:off x="338006" y="724659"/>
            <a:ext cx="137409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866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9352" y="2285885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b="1">
                <a:solidFill>
                  <a:schemeClr val="tx2"/>
                </a:solidFill>
              </a:rPr>
              <a:t>1</a:t>
            </a:r>
            <a:endParaRPr lang="ko-KR" altLang="en-US" sz="72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34" y="3549402"/>
            <a:ext cx="9669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spc="-150">
                <a:solidFill>
                  <a:schemeClr val="tx2"/>
                </a:solidFill>
                <a:latin typeface="+mn-ea"/>
              </a:rPr>
              <a:t>접속</a:t>
            </a:r>
            <a:endParaRPr lang="ko-KR" altLang="en-US" sz="3200" spc="-150" dirty="0">
              <a:solidFill>
                <a:schemeClr val="tx2"/>
              </a:solidFill>
              <a:latin typeface="+mn-ea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489352" y="3392488"/>
            <a:ext cx="697470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75153" y="3090072"/>
            <a:ext cx="14478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/>
              <a:t>접속 </a:t>
            </a:r>
            <a:r>
              <a:rPr lang="en-US" altLang="ko-KR" sz="1050"/>
              <a:t>URL / </a:t>
            </a:r>
            <a:r>
              <a:rPr lang="ko-KR" altLang="en-US" sz="1050"/>
              <a:t>접속 계정</a:t>
            </a:r>
            <a:endParaRPr lang="ko-KR" altLang="en-US" sz="1050" dirty="0"/>
          </a:p>
        </p:txBody>
      </p:sp>
      <p:sp>
        <p:nvSpPr>
          <p:cNvPr id="11" name="이등변 삼각형 10"/>
          <p:cNvSpPr/>
          <p:nvPr/>
        </p:nvSpPr>
        <p:spPr>
          <a:xfrm>
            <a:off x="6688067" y="919927"/>
            <a:ext cx="3334365" cy="4594205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이등변 삼각형 11"/>
          <p:cNvSpPr/>
          <p:nvPr/>
        </p:nvSpPr>
        <p:spPr>
          <a:xfrm>
            <a:off x="8552835" y="919927"/>
            <a:ext cx="3334365" cy="4594205"/>
          </a:xfrm>
          <a:prstGeom prst="triangle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341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>
            <a:off x="6096000" y="1722475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81114" y="1674994"/>
            <a:ext cx="19399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>
                <a:solidFill>
                  <a:schemeClr val="tx2"/>
                </a:solidFill>
              </a:rPr>
              <a:t>접속 정보</a:t>
            </a:r>
            <a:endParaRPr lang="ko-KR" altLang="en-US" sz="3200" b="1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81114" y="2259769"/>
            <a:ext cx="41785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050">
                <a:solidFill>
                  <a:schemeClr val="tx2"/>
                </a:solidFill>
              </a:rPr>
              <a:t>URL : </a:t>
            </a:r>
            <a:r>
              <a:rPr lang="en-US" altLang="ko-KR" sz="1050">
                <a:solidFill>
                  <a:schemeClr val="tx2"/>
                </a:solidFill>
                <a:hlinkClick r:id="rId2"/>
              </a:rPr>
              <a:t>https://arp2.ahnlab.com/login</a:t>
            </a:r>
            <a:endParaRPr lang="en-US" altLang="ko-KR" sz="1050">
              <a:solidFill>
                <a:schemeClr val="tx2"/>
              </a:solidFill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</a:rPr>
              <a:t>1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666884" cy="660429"/>
            <a:chOff x="1188881" y="351819"/>
            <a:chExt cx="2666884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6206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1 </a:t>
              </a:r>
              <a:r>
                <a:rPr lang="ko-KR" altLang="en-US" sz="1200"/>
                <a:t>접속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6668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/>
                <a:t>접속</a:t>
              </a:r>
              <a:r>
                <a:rPr lang="en-US" altLang="ko-KR" sz="2200"/>
                <a:t>URL / </a:t>
              </a:r>
              <a:r>
                <a:rPr lang="ko-KR" altLang="en-US" sz="2200"/>
                <a:t>접속방법</a:t>
              </a:r>
              <a:endParaRPr lang="ko-KR" altLang="en-US" sz="2200" dirty="0"/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C7ED11BD-6877-4FA1-AD36-572DAC686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1" y="1973508"/>
            <a:ext cx="5956608" cy="325752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EF4582B-68D9-4323-81C1-A7CD3C45BE33}"/>
              </a:ext>
            </a:extLst>
          </p:cNvPr>
          <p:cNvSpPr txBox="1"/>
          <p:nvPr/>
        </p:nvSpPr>
        <p:spPr>
          <a:xfrm>
            <a:off x="6381114" y="3252736"/>
            <a:ext cx="19399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>
                <a:solidFill>
                  <a:schemeClr val="tx2"/>
                </a:solidFill>
              </a:rPr>
              <a:t>접속 방법</a:t>
            </a:r>
            <a:endParaRPr lang="ko-KR" altLang="en-US" sz="3200" b="1" dirty="0">
              <a:solidFill>
                <a:schemeClr val="tx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8BFAA3-39E1-43CC-B241-C16B2148BEE5}"/>
              </a:ext>
            </a:extLst>
          </p:cNvPr>
          <p:cNvSpPr txBox="1"/>
          <p:nvPr/>
        </p:nvSpPr>
        <p:spPr>
          <a:xfrm>
            <a:off x="6381114" y="3837511"/>
            <a:ext cx="41785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50">
                <a:solidFill>
                  <a:schemeClr val="tx2"/>
                </a:solidFill>
              </a:rPr>
              <a:t>접속 계정은 </a:t>
            </a:r>
            <a:r>
              <a:rPr lang="en-US" altLang="ko-KR" sz="1050">
                <a:solidFill>
                  <a:schemeClr val="tx2"/>
                </a:solidFill>
              </a:rPr>
              <a:t>ATAC </a:t>
            </a:r>
            <a:r>
              <a:rPr lang="ko-KR" altLang="en-US" sz="1050">
                <a:solidFill>
                  <a:schemeClr val="tx2"/>
                </a:solidFill>
              </a:rPr>
              <a:t>접속 시 사용하는 계정정보로 접속 가능</a:t>
            </a:r>
            <a:endParaRPr lang="en-US" altLang="ko-KR" sz="105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790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9352" y="2285885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b="1">
                <a:solidFill>
                  <a:schemeClr val="tx2"/>
                </a:solidFill>
              </a:rPr>
              <a:t>2</a:t>
            </a:r>
            <a:endParaRPr lang="ko-KR" altLang="en-US" sz="72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34" y="3549402"/>
            <a:ext cx="30476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spc="-150">
                <a:solidFill>
                  <a:schemeClr val="tx2"/>
                </a:solidFill>
                <a:latin typeface="+mn-ea"/>
              </a:rPr>
              <a:t>리포트 등록방법</a:t>
            </a:r>
            <a:endParaRPr lang="ko-KR" altLang="en-US" sz="3200" spc="-150" dirty="0">
              <a:solidFill>
                <a:schemeClr val="tx2"/>
              </a:solidFill>
              <a:latin typeface="+mn-ea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489352" y="3392488"/>
            <a:ext cx="697470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75153" y="3090072"/>
            <a:ext cx="14702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/>
              <a:t>분석보고서 등록 방법</a:t>
            </a:r>
            <a:endParaRPr lang="ko-KR" altLang="en-US" sz="1050" dirty="0"/>
          </a:p>
        </p:txBody>
      </p:sp>
      <p:sp>
        <p:nvSpPr>
          <p:cNvPr id="11" name="이등변 삼각형 10"/>
          <p:cNvSpPr/>
          <p:nvPr/>
        </p:nvSpPr>
        <p:spPr>
          <a:xfrm>
            <a:off x="6688067" y="919927"/>
            <a:ext cx="3334365" cy="4594205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이등변 삼각형 11"/>
          <p:cNvSpPr/>
          <p:nvPr/>
        </p:nvSpPr>
        <p:spPr>
          <a:xfrm>
            <a:off x="8552835" y="919927"/>
            <a:ext cx="3334365" cy="4594205"/>
          </a:xfrm>
          <a:prstGeom prst="triangle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679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>
            <a:off x="6096000" y="1722475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81114" y="1674994"/>
            <a:ext cx="23503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>
                <a:solidFill>
                  <a:schemeClr val="tx2"/>
                </a:solidFill>
              </a:rPr>
              <a:t>리포트 등록</a:t>
            </a:r>
            <a:endParaRPr lang="ko-KR" altLang="en-US" sz="3200" b="1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39328" y="2259769"/>
            <a:ext cx="5446719" cy="3481799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AutoNum type="arabicPeriod"/>
            </a:pPr>
            <a:r>
              <a:rPr lang="ko-KR" altLang="en-US" sz="1200">
                <a:solidFill>
                  <a:schemeClr val="tx2"/>
                </a:solidFill>
              </a:rPr>
              <a:t>접속 후 </a:t>
            </a:r>
            <a:r>
              <a:rPr lang="en-US" altLang="ko-KR" sz="1200">
                <a:solidFill>
                  <a:schemeClr val="tx2"/>
                </a:solidFill>
              </a:rPr>
              <a:t>AhnReport</a:t>
            </a:r>
            <a:r>
              <a:rPr lang="ko-KR" altLang="en-US" sz="1200">
                <a:solidFill>
                  <a:schemeClr val="tx2"/>
                </a:solidFill>
              </a:rPr>
              <a:t> </a:t>
            </a:r>
            <a:r>
              <a:rPr lang="en-US" altLang="ko-KR" sz="1200">
                <a:solidFill>
                  <a:schemeClr val="tx2"/>
                </a:solidFill>
              </a:rPr>
              <a:t>Server </a:t>
            </a:r>
            <a:r>
              <a:rPr lang="ko-KR" altLang="en-US" sz="1200">
                <a:solidFill>
                  <a:schemeClr val="tx2"/>
                </a:solidFill>
              </a:rPr>
              <a:t>오른쪽 </a:t>
            </a:r>
            <a:r>
              <a:rPr lang="en-US" altLang="ko-KR" sz="1200">
                <a:solidFill>
                  <a:schemeClr val="tx2"/>
                </a:solidFill>
              </a:rPr>
              <a:t>“</a:t>
            </a:r>
            <a:r>
              <a:rPr lang="ko-KR" altLang="en-US" sz="1200">
                <a:solidFill>
                  <a:schemeClr val="tx2"/>
                </a:solidFill>
              </a:rPr>
              <a:t>리포트 등록</a:t>
            </a:r>
            <a:r>
              <a:rPr lang="en-US" altLang="ko-KR" sz="1200">
                <a:solidFill>
                  <a:schemeClr val="tx2"/>
                </a:solidFill>
              </a:rPr>
              <a:t>” </a:t>
            </a:r>
            <a:r>
              <a:rPr lang="ko-KR" altLang="en-US" sz="1200">
                <a:solidFill>
                  <a:schemeClr val="tx2"/>
                </a:solidFill>
              </a:rPr>
              <a:t>버튼 클릭</a:t>
            </a:r>
            <a:endParaRPr lang="en-US" altLang="ko-KR" sz="120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AutoNum type="arabicPeriod"/>
            </a:pPr>
            <a:r>
              <a:rPr lang="ko-KR" altLang="en-US" sz="1200">
                <a:solidFill>
                  <a:schemeClr val="tx2"/>
                </a:solidFill>
              </a:rPr>
              <a:t>리포트 등록 화면</a:t>
            </a:r>
            <a:endParaRPr lang="en-US" altLang="ko-KR" sz="1200">
              <a:solidFill>
                <a:schemeClr val="tx2"/>
              </a:solidFill>
            </a:endParaRPr>
          </a:p>
          <a:p>
            <a:pPr marL="432000" lvl="1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1200">
                <a:solidFill>
                  <a:schemeClr val="tx2"/>
                </a:solidFill>
              </a:rPr>
              <a:t>ID : ATAC</a:t>
            </a:r>
            <a:r>
              <a:rPr lang="ko-KR" altLang="en-US" sz="1200">
                <a:solidFill>
                  <a:schemeClr val="tx2"/>
                </a:solidFill>
              </a:rPr>
              <a:t>에 등록하는 경우 티켓번호 입력</a:t>
            </a:r>
            <a:endParaRPr lang="en-US" altLang="ko-KR" sz="1200">
              <a:solidFill>
                <a:schemeClr val="tx2"/>
              </a:solidFill>
            </a:endParaRPr>
          </a:p>
          <a:p>
            <a:pPr marL="432000" lvl="1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>
                <a:solidFill>
                  <a:schemeClr val="tx2"/>
                </a:solidFill>
              </a:rPr>
              <a:t>고객이름 </a:t>
            </a:r>
            <a:r>
              <a:rPr lang="en-US" altLang="ko-KR" sz="1200">
                <a:solidFill>
                  <a:schemeClr val="tx2"/>
                </a:solidFill>
              </a:rPr>
              <a:t>: </a:t>
            </a:r>
            <a:r>
              <a:rPr lang="ko-KR" altLang="en-US" sz="1200">
                <a:solidFill>
                  <a:schemeClr val="tx2"/>
                </a:solidFill>
              </a:rPr>
              <a:t>고객사명 입력</a:t>
            </a:r>
            <a:endParaRPr lang="en-US" altLang="ko-KR" sz="1200">
              <a:solidFill>
                <a:schemeClr val="tx2"/>
              </a:solidFill>
            </a:endParaRPr>
          </a:p>
          <a:p>
            <a:pPr marL="432000" lvl="1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>
                <a:solidFill>
                  <a:schemeClr val="tx2"/>
                </a:solidFill>
              </a:rPr>
              <a:t>키 </a:t>
            </a:r>
            <a:r>
              <a:rPr lang="en-US" altLang="ko-KR" sz="1200">
                <a:solidFill>
                  <a:schemeClr val="tx2"/>
                </a:solidFill>
              </a:rPr>
              <a:t>: </a:t>
            </a:r>
            <a:r>
              <a:rPr lang="ko-KR" altLang="en-US" sz="1200">
                <a:solidFill>
                  <a:schemeClr val="tx2"/>
                </a:solidFill>
              </a:rPr>
              <a:t>분석요청보고서 파일 패스워드</a:t>
            </a:r>
            <a:endParaRPr lang="en-US" altLang="ko-KR" sz="1200">
              <a:solidFill>
                <a:schemeClr val="tx2"/>
              </a:solidFill>
            </a:endParaRPr>
          </a:p>
          <a:p>
            <a:pPr marL="432000" lvl="1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>
                <a:solidFill>
                  <a:schemeClr val="tx2"/>
                </a:solidFill>
              </a:rPr>
              <a:t>파일선택 </a:t>
            </a:r>
            <a:r>
              <a:rPr lang="en-US" altLang="ko-KR" sz="1200">
                <a:solidFill>
                  <a:schemeClr val="tx2"/>
                </a:solidFill>
              </a:rPr>
              <a:t>: </a:t>
            </a:r>
            <a:r>
              <a:rPr lang="ko-KR" altLang="en-US" sz="1200">
                <a:solidFill>
                  <a:schemeClr val="tx2"/>
                </a:solidFill>
              </a:rPr>
              <a:t>분석요청보고서 등록 </a:t>
            </a:r>
            <a:r>
              <a:rPr lang="en-US" altLang="ko-KR" sz="1200">
                <a:solidFill>
                  <a:schemeClr val="tx2"/>
                </a:solidFill>
              </a:rPr>
              <a:t>(ex. troubleshooting.enc)</a:t>
            </a:r>
          </a:p>
          <a:p>
            <a:pPr marL="432000" lvl="1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>
                <a:solidFill>
                  <a:schemeClr val="tx2"/>
                </a:solidFill>
              </a:rPr>
              <a:t>메모 </a:t>
            </a:r>
            <a:r>
              <a:rPr lang="en-US" altLang="ko-KR" sz="1200">
                <a:solidFill>
                  <a:schemeClr val="tx2"/>
                </a:solidFill>
              </a:rPr>
              <a:t>: </a:t>
            </a:r>
            <a:r>
              <a:rPr lang="ko-KR" altLang="en-US" sz="1200">
                <a:solidFill>
                  <a:schemeClr val="tx2"/>
                </a:solidFill>
              </a:rPr>
              <a:t>메모</a:t>
            </a:r>
            <a:endParaRPr lang="en-US" altLang="ko-KR" sz="1200">
              <a:solidFill>
                <a:schemeClr val="tx2"/>
              </a:solidFill>
            </a:endParaRPr>
          </a:p>
          <a:p>
            <a:pPr marL="432000" lvl="1" indent="-228600" algn="just">
              <a:lnSpc>
                <a:spcPct val="150000"/>
              </a:lnSpc>
              <a:buFont typeface="+mj-ea"/>
              <a:buAutoNum type="circleNumDbPlain"/>
            </a:pPr>
            <a:endParaRPr lang="en-US" altLang="ko-KR" sz="1200">
              <a:solidFill>
                <a:schemeClr val="tx2"/>
              </a:solidFill>
            </a:endParaRPr>
          </a:p>
          <a:p>
            <a:pPr marL="432000" lvl="1" indent="-228600" algn="just">
              <a:lnSpc>
                <a:spcPct val="150000"/>
              </a:lnSpc>
              <a:buFont typeface="+mj-ea"/>
              <a:buAutoNum type="circleNumDbPlain"/>
            </a:pPr>
            <a:endParaRPr lang="en-US" altLang="ko-KR" sz="1200">
              <a:solidFill>
                <a:schemeClr val="tx2"/>
              </a:solidFill>
            </a:endParaRPr>
          </a:p>
          <a:p>
            <a:pPr marL="432000" lvl="1" indent="-228600" algn="just">
              <a:lnSpc>
                <a:spcPct val="150000"/>
              </a:lnSpc>
              <a:buFont typeface="+mj-ea"/>
              <a:buAutoNum type="circleNumDbPlain"/>
            </a:pPr>
            <a:endParaRPr lang="en-US" altLang="ko-KR" sz="1200">
              <a:solidFill>
                <a:schemeClr val="tx2"/>
              </a:solidFill>
            </a:endParaRPr>
          </a:p>
          <a:p>
            <a:pPr marL="685800" lvl="1" indent="-228600" algn="just">
              <a:lnSpc>
                <a:spcPct val="150000"/>
              </a:lnSpc>
              <a:buFont typeface="+mj-ea"/>
              <a:buAutoNum type="circleNumDbPlain"/>
            </a:pPr>
            <a:endParaRPr lang="en-US" altLang="ko-KR" sz="1200">
              <a:solidFill>
                <a:schemeClr val="tx2"/>
              </a:solidFill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2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316660" cy="660429"/>
            <a:chOff x="1188881" y="351819"/>
            <a:chExt cx="2316660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2 </a:t>
              </a:r>
              <a:r>
                <a:rPr lang="ko-KR" altLang="en-US" sz="1200"/>
                <a:t>리포트 등록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31666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/>
                <a:t>리포트 등록 방법</a:t>
              </a:r>
              <a:endParaRPr lang="ko-KR" altLang="en-US" sz="2200" dirty="0"/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FA890207-0BB0-4C8F-8897-04FBEA3A0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58" y="1840086"/>
            <a:ext cx="5810886" cy="317782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4399C74-636D-426F-A7FF-C0C032104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245" y="2529343"/>
            <a:ext cx="4359875" cy="2870251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CBCADCE6-756D-4458-B46B-2197ACAEE454}"/>
              </a:ext>
            </a:extLst>
          </p:cNvPr>
          <p:cNvCxnSpPr/>
          <p:nvPr/>
        </p:nvCxnSpPr>
        <p:spPr>
          <a:xfrm>
            <a:off x="1350153" y="2181905"/>
            <a:ext cx="330773" cy="3179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36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9352" y="2285885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b="1">
                <a:solidFill>
                  <a:schemeClr val="tx2"/>
                </a:solidFill>
              </a:rPr>
              <a:t>3</a:t>
            </a:r>
            <a:endParaRPr lang="ko-KR" altLang="en-US" sz="72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34" y="3549402"/>
            <a:ext cx="22653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spc="-150">
                <a:solidFill>
                  <a:schemeClr val="tx2"/>
                </a:solidFill>
                <a:latin typeface="+mn-ea"/>
              </a:rPr>
              <a:t>리포트 분석</a:t>
            </a:r>
            <a:endParaRPr lang="ko-KR" altLang="en-US" sz="3200" spc="-150" dirty="0">
              <a:solidFill>
                <a:schemeClr val="tx2"/>
              </a:solidFill>
              <a:latin typeface="+mn-ea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489352" y="3392488"/>
            <a:ext cx="697470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75153" y="3090072"/>
            <a:ext cx="15408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/>
              <a:t>AhnReport </a:t>
            </a:r>
            <a:r>
              <a:rPr lang="ko-KR" altLang="en-US" sz="1050"/>
              <a:t>사용가이드</a:t>
            </a:r>
            <a:endParaRPr lang="ko-KR" altLang="en-US" sz="1050" dirty="0"/>
          </a:p>
        </p:txBody>
      </p:sp>
      <p:sp>
        <p:nvSpPr>
          <p:cNvPr id="11" name="이등변 삼각형 10"/>
          <p:cNvSpPr/>
          <p:nvPr/>
        </p:nvSpPr>
        <p:spPr>
          <a:xfrm>
            <a:off x="6688067" y="919927"/>
            <a:ext cx="3334365" cy="4594205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이등변 삼각형 11"/>
          <p:cNvSpPr/>
          <p:nvPr/>
        </p:nvSpPr>
        <p:spPr>
          <a:xfrm>
            <a:off x="8552835" y="919927"/>
            <a:ext cx="3334365" cy="4594205"/>
          </a:xfrm>
          <a:prstGeom prst="triangle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0146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>
            <a:off x="6096000" y="1722475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81114" y="1674994"/>
            <a:ext cx="19399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>
                <a:solidFill>
                  <a:schemeClr val="tx2"/>
                </a:solidFill>
              </a:rPr>
              <a:t>빨간 박스</a:t>
            </a:r>
            <a:endParaRPr lang="ko-KR" altLang="en-US" sz="3200" b="1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39328" y="2259770"/>
            <a:ext cx="5446719" cy="524620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chemeClr val="tx2"/>
                </a:solidFill>
              </a:rPr>
              <a:t>등록한 분석보고서의 번호를 클릭하면 분석 페이지로 이동</a:t>
            </a:r>
            <a:endParaRPr lang="en-US" altLang="ko-KR" sz="120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AutoNum type="arabicPeriod"/>
            </a:pPr>
            <a:endParaRPr lang="en-US" altLang="ko-KR" sz="1200">
              <a:solidFill>
                <a:schemeClr val="tx2"/>
              </a:solidFill>
            </a:endParaRPr>
          </a:p>
          <a:p>
            <a:pPr marL="432000" lvl="1" indent="-228600" algn="just">
              <a:lnSpc>
                <a:spcPct val="150000"/>
              </a:lnSpc>
              <a:buFont typeface="+mj-ea"/>
              <a:buAutoNum type="circleNumDbPlain"/>
            </a:pPr>
            <a:endParaRPr lang="en-US" altLang="ko-KR" sz="1200">
              <a:solidFill>
                <a:schemeClr val="tx2"/>
              </a:solidFill>
            </a:endParaRPr>
          </a:p>
          <a:p>
            <a:pPr marL="203400" lvl="1" algn="just">
              <a:lnSpc>
                <a:spcPct val="150000"/>
              </a:lnSpc>
            </a:pPr>
            <a:endParaRPr lang="en-US" altLang="ko-KR" sz="1200">
              <a:solidFill>
                <a:schemeClr val="tx2"/>
              </a:solidFill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/>
                <a:t>리포트 분석</a:t>
              </a:r>
              <a:endParaRPr lang="ko-KR" altLang="en-US" sz="2200" dirty="0"/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4DCA629E-794C-4E8B-AEA6-783102C73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1" y="2052684"/>
            <a:ext cx="5810885" cy="317782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F19E0F-68E0-4926-A200-590CF14CD25D}"/>
              </a:ext>
            </a:extLst>
          </p:cNvPr>
          <p:cNvSpPr txBox="1"/>
          <p:nvPr/>
        </p:nvSpPr>
        <p:spPr>
          <a:xfrm>
            <a:off x="6381114" y="2972453"/>
            <a:ext cx="19399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>
                <a:solidFill>
                  <a:schemeClr val="tx2"/>
                </a:solidFill>
              </a:rPr>
              <a:t>파란 박스</a:t>
            </a:r>
            <a:endParaRPr lang="ko-KR" altLang="en-US" sz="3200" b="1" dirty="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527B33-D38F-4BF7-BADC-22B1AFFB029E}"/>
              </a:ext>
            </a:extLst>
          </p:cNvPr>
          <p:cNvSpPr txBox="1"/>
          <p:nvPr/>
        </p:nvSpPr>
        <p:spPr>
          <a:xfrm>
            <a:off x="6539328" y="3557229"/>
            <a:ext cx="5446719" cy="524620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chemeClr val="tx2"/>
                </a:solidFill>
              </a:rPr>
              <a:t>ATAC</a:t>
            </a:r>
            <a:r>
              <a:rPr lang="ko-KR" altLang="en-US" sz="1200">
                <a:solidFill>
                  <a:schemeClr val="tx2"/>
                </a:solidFill>
              </a:rPr>
              <a:t>에 등록한 티켓번호로 등록했을 경우 사용가능</a:t>
            </a:r>
            <a:endParaRPr lang="en-US" altLang="ko-KR" sz="120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chemeClr val="tx2"/>
                </a:solidFill>
              </a:rPr>
              <a:t>ATAC </a:t>
            </a:r>
            <a:r>
              <a:rPr lang="ko-KR" altLang="en-US" sz="1200">
                <a:solidFill>
                  <a:schemeClr val="tx2"/>
                </a:solidFill>
              </a:rPr>
              <a:t>티켓번호에 맡는 문의글로 이동</a:t>
            </a:r>
            <a:endParaRPr lang="en-US" altLang="ko-KR" sz="1200">
              <a:solidFill>
                <a:schemeClr val="tx2"/>
              </a:solidFill>
            </a:endParaRPr>
          </a:p>
          <a:p>
            <a:pPr marL="432000" lvl="1" indent="-228600" algn="just">
              <a:lnSpc>
                <a:spcPct val="150000"/>
              </a:lnSpc>
              <a:buFont typeface="+mj-ea"/>
              <a:buAutoNum type="circleNumDbPlain"/>
            </a:pPr>
            <a:endParaRPr lang="en-US" altLang="ko-KR" sz="1200">
              <a:solidFill>
                <a:schemeClr val="tx2"/>
              </a:solidFill>
            </a:endParaRPr>
          </a:p>
          <a:p>
            <a:pPr marL="203400" lvl="1" algn="just">
              <a:lnSpc>
                <a:spcPct val="150000"/>
              </a:lnSpc>
            </a:pPr>
            <a:endParaRPr lang="en-US" altLang="ko-KR" sz="1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61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>
            <a:off x="6096000" y="1722475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81114" y="1674994"/>
            <a:ext cx="2464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>
                <a:solidFill>
                  <a:schemeClr val="tx2"/>
                </a:solidFill>
              </a:rPr>
              <a:t>탭 항목 정보</a:t>
            </a:r>
            <a:endParaRPr lang="ko-KR" altLang="en-US" sz="3200" b="1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39328" y="2259769"/>
            <a:ext cx="5446719" cy="3481803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chemeClr val="tx2"/>
                </a:solidFill>
              </a:rPr>
              <a:t>기본정보</a:t>
            </a:r>
            <a:endParaRPr lang="en-US" altLang="ko-KR" sz="1200">
              <a:solidFill>
                <a:schemeClr val="tx2"/>
              </a:solidFill>
            </a:endParaRPr>
          </a:p>
          <a:p>
            <a:pPr marL="288000" algn="just">
              <a:lnSpc>
                <a:spcPct val="150000"/>
              </a:lnSpc>
            </a:pPr>
            <a:r>
              <a:rPr lang="ko-KR" altLang="en-US" sz="1200">
                <a:solidFill>
                  <a:schemeClr val="tx2"/>
                </a:solidFill>
              </a:rPr>
              <a:t>리포트 파일 등록 시 입력했던 정보 확인 및 수정</a:t>
            </a:r>
            <a:endParaRPr lang="en-US" altLang="ko-KR" sz="120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chemeClr val="tx2"/>
                </a:solidFill>
              </a:rPr>
              <a:t>파일 뷰어</a:t>
            </a:r>
            <a:endParaRPr lang="en-US" altLang="ko-KR" sz="1200">
              <a:solidFill>
                <a:schemeClr val="tx2"/>
              </a:solidFill>
            </a:endParaRPr>
          </a:p>
          <a:p>
            <a:pPr marL="288000" algn="just">
              <a:lnSpc>
                <a:spcPct val="150000"/>
              </a:lnSpc>
            </a:pPr>
            <a:r>
              <a:rPr lang="en-US" altLang="ko-KR" sz="1200">
                <a:solidFill>
                  <a:schemeClr val="tx2"/>
                </a:solidFill>
              </a:rPr>
              <a:t>troubleshooting</a:t>
            </a:r>
            <a:r>
              <a:rPr lang="ko-KR" altLang="en-US" sz="1200">
                <a:solidFill>
                  <a:schemeClr val="tx2"/>
                </a:solidFill>
              </a:rPr>
              <a:t> 하기 위한 로그 정보 확인</a:t>
            </a:r>
            <a:endParaRPr lang="en-US" altLang="ko-KR" sz="120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chemeClr val="tx2"/>
                </a:solidFill>
              </a:rPr>
              <a:t>수집된 파일</a:t>
            </a:r>
            <a:endParaRPr lang="en-US" altLang="ko-KR" sz="1200">
              <a:solidFill>
                <a:schemeClr val="tx2"/>
              </a:solidFill>
            </a:endParaRPr>
          </a:p>
          <a:p>
            <a:pPr marL="288000" algn="just">
              <a:lnSpc>
                <a:spcPct val="150000"/>
              </a:lnSpc>
            </a:pPr>
            <a:r>
              <a:rPr lang="en-US" altLang="ko-KR" sz="1200">
                <a:solidFill>
                  <a:schemeClr val="tx2"/>
                </a:solidFill>
              </a:rPr>
              <a:t>troubleshooting.enc</a:t>
            </a:r>
            <a:r>
              <a:rPr lang="ko-KR" altLang="en-US" sz="1200">
                <a:solidFill>
                  <a:schemeClr val="tx2"/>
                </a:solidFill>
              </a:rPr>
              <a:t>에 압축되어있던 파일 확인 및 다운</a:t>
            </a:r>
            <a:endParaRPr lang="en-US" altLang="ko-KR" sz="1200">
              <a:solidFill>
                <a:schemeClr val="tx2"/>
              </a:solidFill>
            </a:endParaRPr>
          </a:p>
          <a:p>
            <a:pPr marL="432000" lvl="1" indent="-228600" algn="just">
              <a:lnSpc>
                <a:spcPct val="150000"/>
              </a:lnSpc>
              <a:buFont typeface="+mj-ea"/>
              <a:buAutoNum type="circleNumDbPlain"/>
            </a:pPr>
            <a:endParaRPr lang="en-US" altLang="ko-KR" sz="1200">
              <a:solidFill>
                <a:schemeClr val="tx2"/>
              </a:solidFill>
            </a:endParaRPr>
          </a:p>
          <a:p>
            <a:pPr marL="203400" lvl="1" algn="just">
              <a:lnSpc>
                <a:spcPct val="150000"/>
              </a:lnSpc>
            </a:pPr>
            <a:endParaRPr lang="en-US" altLang="ko-KR" sz="1200">
              <a:solidFill>
                <a:schemeClr val="tx2"/>
              </a:solidFill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/>
                <a:t>리포트 분석</a:t>
              </a:r>
              <a:endParaRPr lang="ko-KR" altLang="en-US" sz="2200" dirty="0"/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38156A4E-2195-4B4F-8732-E4AD516A5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85" y="2323837"/>
            <a:ext cx="5840951" cy="298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77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>
            <a:off x="6096000" y="1722475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81114" y="167499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>
                <a:solidFill>
                  <a:schemeClr val="tx2"/>
                </a:solidFill>
              </a:rPr>
              <a:t>파일뷰어</a:t>
            </a:r>
            <a:endParaRPr lang="ko-KR" altLang="en-US" sz="3200" b="1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39328" y="2268007"/>
            <a:ext cx="5446719" cy="3481803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chemeClr val="tx2"/>
                </a:solidFill>
              </a:rPr>
              <a:t>proxy </a:t>
            </a:r>
          </a:p>
          <a:p>
            <a:pPr marL="288000" algn="just">
              <a:lnSpc>
                <a:spcPct val="150000"/>
              </a:lnSpc>
            </a:pPr>
            <a:r>
              <a:rPr lang="ko-KR" altLang="en-US" sz="1200">
                <a:solidFill>
                  <a:schemeClr val="tx2"/>
                </a:solidFill>
              </a:rPr>
              <a:t>압축되어 있는 최상위 폴더명</a:t>
            </a:r>
            <a:endParaRPr lang="en-US" altLang="ko-KR" sz="120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chemeClr val="tx2"/>
                </a:solidFill>
              </a:rPr>
              <a:t>debuglog </a:t>
            </a:r>
          </a:p>
          <a:p>
            <a:pPr marL="288000" algn="just">
              <a:lnSpc>
                <a:spcPct val="150000"/>
              </a:lnSpc>
            </a:pPr>
            <a:r>
              <a:rPr lang="en-US" altLang="ko-KR" sz="1200">
                <a:solidFill>
                  <a:schemeClr val="tx2"/>
                </a:solidFill>
              </a:rPr>
              <a:t>TG </a:t>
            </a:r>
            <a:r>
              <a:rPr lang="ko-KR" altLang="en-US" sz="1200">
                <a:solidFill>
                  <a:schemeClr val="tx2"/>
                </a:solidFill>
              </a:rPr>
              <a:t>디버그모드의 </a:t>
            </a:r>
            <a:r>
              <a:rPr lang="en-US" altLang="ko-KR" sz="1200">
                <a:solidFill>
                  <a:schemeClr val="tx2"/>
                </a:solidFill>
              </a:rPr>
              <a:t>debuglog </a:t>
            </a:r>
            <a:r>
              <a:rPr lang="ko-KR" altLang="en-US" sz="1200">
                <a:solidFill>
                  <a:schemeClr val="tx2"/>
                </a:solidFill>
              </a:rPr>
              <a:t>다운</a:t>
            </a:r>
            <a:endParaRPr lang="en-US" altLang="ko-KR" sz="120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chemeClr val="tx2"/>
                </a:solidFill>
              </a:rPr>
              <a:t>etc</a:t>
            </a:r>
          </a:p>
          <a:p>
            <a:pPr marL="288000" algn="just">
              <a:lnSpc>
                <a:spcPct val="150000"/>
              </a:lnSpc>
            </a:pPr>
            <a:r>
              <a:rPr lang="en-US" altLang="ko-KR" sz="1200">
                <a:solidFill>
                  <a:schemeClr val="tx2"/>
                </a:solidFill>
              </a:rPr>
              <a:t>TG</a:t>
            </a:r>
            <a:r>
              <a:rPr lang="ko-KR" altLang="en-US" sz="1200">
                <a:solidFill>
                  <a:schemeClr val="tx2"/>
                </a:solidFill>
              </a:rPr>
              <a:t>에 설정되어 있는 </a:t>
            </a:r>
            <a:r>
              <a:rPr lang="en-US" altLang="ko-KR" sz="1200">
                <a:solidFill>
                  <a:schemeClr val="tx2"/>
                </a:solidFill>
              </a:rPr>
              <a:t>conf </a:t>
            </a:r>
            <a:r>
              <a:rPr lang="ko-KR" altLang="en-US" sz="1200">
                <a:solidFill>
                  <a:schemeClr val="tx2"/>
                </a:solidFill>
              </a:rPr>
              <a:t>파일</a:t>
            </a:r>
            <a:endParaRPr lang="en-US" altLang="ko-KR" sz="120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chemeClr val="tx2"/>
                </a:solidFill>
              </a:rPr>
              <a:t>log</a:t>
            </a:r>
          </a:p>
          <a:p>
            <a:pPr marL="288000" algn="just">
              <a:lnSpc>
                <a:spcPct val="150000"/>
              </a:lnSpc>
            </a:pPr>
            <a:r>
              <a:rPr lang="en-US" altLang="ko-KR" sz="1200">
                <a:solidFill>
                  <a:schemeClr val="tx2"/>
                </a:solidFill>
              </a:rPr>
              <a:t>TG</a:t>
            </a:r>
            <a:r>
              <a:rPr lang="ko-KR" altLang="en-US" sz="1200">
                <a:solidFill>
                  <a:schemeClr val="tx2"/>
                </a:solidFill>
              </a:rPr>
              <a:t>의 </a:t>
            </a:r>
            <a:r>
              <a:rPr lang="en-US" altLang="ko-KR" sz="1200">
                <a:solidFill>
                  <a:schemeClr val="tx2"/>
                </a:solidFill>
              </a:rPr>
              <a:t>log(event / info / kernel / security / vpn </a:t>
            </a:r>
            <a:r>
              <a:rPr lang="ko-KR" altLang="en-US" sz="1200">
                <a:solidFill>
                  <a:schemeClr val="tx2"/>
                </a:solidFill>
              </a:rPr>
              <a:t>등</a:t>
            </a:r>
            <a:r>
              <a:rPr lang="en-US" altLang="ko-KR" sz="1200">
                <a:solidFill>
                  <a:schemeClr val="tx2"/>
                </a:solidFill>
              </a:rPr>
              <a:t>)</a:t>
            </a: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chemeClr val="tx2"/>
                </a:solidFill>
              </a:rPr>
              <a:t>troubleshooting</a:t>
            </a:r>
          </a:p>
          <a:p>
            <a:pPr marL="288000" algn="just">
              <a:lnSpc>
                <a:spcPct val="150000"/>
              </a:lnSpc>
            </a:pPr>
            <a:r>
              <a:rPr lang="ko-KR" altLang="en-US" sz="1200">
                <a:solidFill>
                  <a:schemeClr val="tx2"/>
                </a:solidFill>
              </a:rPr>
              <a:t>트러블슈팅을 위한 정보들</a:t>
            </a:r>
            <a:br>
              <a:rPr lang="en-US" altLang="ko-KR" sz="1200">
                <a:solidFill>
                  <a:schemeClr val="tx2"/>
                </a:solidFill>
              </a:rPr>
            </a:br>
            <a:r>
              <a:rPr lang="en-US" altLang="ko-KR" sz="1200">
                <a:solidFill>
                  <a:schemeClr val="tx2"/>
                </a:solidFill>
              </a:rPr>
              <a:t>config / debug / disk / firewall / ha / nerwork / system / log </a:t>
            </a:r>
            <a:r>
              <a:rPr lang="ko-KR" altLang="en-US" sz="1200">
                <a:solidFill>
                  <a:schemeClr val="tx2"/>
                </a:solidFill>
              </a:rPr>
              <a:t>등</a:t>
            </a:r>
            <a:endParaRPr lang="en-US" altLang="ko-KR" sz="1200">
              <a:solidFill>
                <a:schemeClr val="tx2"/>
              </a:solidFill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/>
                <a:t>리포트 분석</a:t>
              </a:r>
              <a:endParaRPr lang="ko-KR" altLang="en-US" sz="2200" dirty="0"/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4EFBD958-1926-47F9-8D58-24FD8F911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53" y="2357596"/>
            <a:ext cx="2057720" cy="227206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DB9C7D0-27F2-4E8C-82AE-D150E512B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887" y="1428920"/>
            <a:ext cx="2095500" cy="257175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CBB30CB-E4E2-451E-A374-75AFDA0C5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4526" y="2022316"/>
            <a:ext cx="2494597" cy="3956708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61883F1-C8C6-4174-B54B-5580B138B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637" y="4263039"/>
            <a:ext cx="1943100" cy="207645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46A1961-5E74-470C-96B3-9859CCC703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2551" y="1607432"/>
            <a:ext cx="1866900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01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>
            <a:off x="2957384" y="177057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214426" y="109508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>
                <a:solidFill>
                  <a:schemeClr val="tx2"/>
                </a:solidFill>
              </a:rPr>
              <a:t>파일뷰어</a:t>
            </a:r>
            <a:endParaRPr lang="ko-KR" altLang="en-US" sz="3200" b="1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72640" y="1688098"/>
            <a:ext cx="5446719" cy="3481803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proxy </a:t>
            </a:r>
          </a:p>
          <a:p>
            <a:pPr marL="288000"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압축되어 있는 최상위 </a:t>
            </a:r>
            <a:r>
              <a:rPr lang="ko-KR" altLang="en-US" sz="1200" dirty="0" err="1">
                <a:solidFill>
                  <a:schemeClr val="tx2"/>
                </a:solidFill>
              </a:rPr>
              <a:t>폴더명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err="1">
                <a:solidFill>
                  <a:schemeClr val="tx2"/>
                </a:solidFill>
              </a:rPr>
              <a:t>debuglog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</a:p>
          <a:p>
            <a:pPr marL="288000"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TG </a:t>
            </a:r>
            <a:r>
              <a:rPr lang="ko-KR" altLang="en-US" sz="1200" dirty="0">
                <a:solidFill>
                  <a:schemeClr val="tx2"/>
                </a:solidFill>
              </a:rPr>
              <a:t>디버그모드의 </a:t>
            </a:r>
            <a:r>
              <a:rPr lang="en-US" altLang="ko-KR" sz="1200" dirty="0" err="1">
                <a:solidFill>
                  <a:schemeClr val="tx2"/>
                </a:solidFill>
              </a:rPr>
              <a:t>debuglog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다운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err="1">
                <a:solidFill>
                  <a:schemeClr val="tx2"/>
                </a:solidFill>
              </a:rPr>
              <a:t>etc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marL="288000"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TG</a:t>
            </a:r>
            <a:r>
              <a:rPr lang="ko-KR" altLang="en-US" sz="1200" dirty="0">
                <a:solidFill>
                  <a:schemeClr val="tx2"/>
                </a:solidFill>
              </a:rPr>
              <a:t>에 설정되어 있는 </a:t>
            </a:r>
            <a:r>
              <a:rPr lang="en-US" altLang="ko-KR" sz="1200" dirty="0" err="1">
                <a:solidFill>
                  <a:schemeClr val="tx2"/>
                </a:solidFill>
              </a:rPr>
              <a:t>conf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파일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log</a:t>
            </a:r>
          </a:p>
          <a:p>
            <a:pPr marL="288000"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TG</a:t>
            </a:r>
            <a:r>
              <a:rPr lang="ko-KR" altLang="en-US" sz="1200" dirty="0">
                <a:solidFill>
                  <a:schemeClr val="tx2"/>
                </a:solidFill>
              </a:rPr>
              <a:t>의 </a:t>
            </a:r>
            <a:r>
              <a:rPr lang="en-US" altLang="ko-KR" sz="1200" dirty="0">
                <a:solidFill>
                  <a:schemeClr val="tx2"/>
                </a:solidFill>
              </a:rPr>
              <a:t>log(event / info / kernel / security / </a:t>
            </a:r>
            <a:r>
              <a:rPr lang="en-US" altLang="ko-KR" sz="1200" dirty="0" err="1">
                <a:solidFill>
                  <a:schemeClr val="tx2"/>
                </a:solidFill>
              </a:rPr>
              <a:t>vpn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ko-KR" altLang="en-US" sz="1200" dirty="0">
                <a:solidFill>
                  <a:schemeClr val="tx2"/>
                </a:solidFill>
              </a:rPr>
              <a:t>등</a:t>
            </a:r>
            <a:r>
              <a:rPr lang="en-US" altLang="ko-KR" sz="1200" dirty="0">
                <a:solidFill>
                  <a:schemeClr val="tx2"/>
                </a:solidFill>
              </a:rPr>
              <a:t>)</a:t>
            </a: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troubleshooting</a:t>
            </a:r>
          </a:p>
          <a:p>
            <a:pPr marL="288000"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</a:rPr>
              <a:t>트러블슈팅을 위한 정보들</a:t>
            </a:r>
            <a:br>
              <a:rPr lang="en-US" altLang="ko-KR" sz="1200" dirty="0">
                <a:solidFill>
                  <a:schemeClr val="tx2"/>
                </a:solidFill>
              </a:rPr>
            </a:br>
            <a:r>
              <a:rPr lang="en-US" altLang="ko-KR" sz="1200" dirty="0" err="1">
                <a:solidFill>
                  <a:schemeClr val="tx2"/>
                </a:solidFill>
              </a:rPr>
              <a:t>config</a:t>
            </a:r>
            <a:r>
              <a:rPr lang="en-US" altLang="ko-KR" sz="1200" dirty="0">
                <a:solidFill>
                  <a:schemeClr val="tx2"/>
                </a:solidFill>
              </a:rPr>
              <a:t> / debug / disk / firewall / ha / </a:t>
            </a:r>
            <a:r>
              <a:rPr lang="en-US" altLang="ko-KR" sz="1200" dirty="0" err="1">
                <a:solidFill>
                  <a:schemeClr val="tx2"/>
                </a:solidFill>
              </a:rPr>
              <a:t>nerwork</a:t>
            </a:r>
            <a:r>
              <a:rPr lang="en-US" altLang="ko-KR" sz="1200" dirty="0">
                <a:solidFill>
                  <a:schemeClr val="tx2"/>
                </a:solidFill>
              </a:rPr>
              <a:t> / system / log </a:t>
            </a:r>
            <a:r>
              <a:rPr lang="ko-KR" altLang="en-US" sz="1200" dirty="0">
                <a:solidFill>
                  <a:schemeClr val="tx2"/>
                </a:solidFill>
              </a:rPr>
              <a:t>등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/>
                <a:t>리포트 분석</a:t>
              </a:r>
              <a:endParaRPr lang="ko-KR" altLang="en-US" sz="2200" dirty="0"/>
            </a:p>
          </p:txBody>
        </p:sp>
      </p:grpSp>
      <p:pic>
        <p:nvPicPr>
          <p:cNvPr id="16" name="그림 15">
            <a:extLst>
              <a:ext uri="{FF2B5EF4-FFF2-40B4-BE49-F238E27FC236}">
                <a16:creationId xmlns:a16="http://schemas.microsoft.com/office/drawing/2014/main" id="{F46A1961-5E74-470C-96B3-9859CCC70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73" y="1194090"/>
            <a:ext cx="1866900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82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>
            <a:off x="2957384" y="177057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214426" y="1095085"/>
            <a:ext cx="7614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tx2"/>
                </a:solidFill>
              </a:rPr>
              <a:t>Troubleshooting(01.SUMMARY-CONF)</a:t>
            </a:r>
            <a:endParaRPr lang="ko-KR" altLang="en-US" sz="3200" b="1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14426" y="1770573"/>
            <a:ext cx="3584420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BACKUP_HISTORY</a:t>
            </a:r>
          </a:p>
          <a:p>
            <a:pPr marL="288000"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GUI -&gt; </a:t>
            </a:r>
            <a:r>
              <a:rPr lang="ko-KR" altLang="en-US" sz="1200" dirty="0">
                <a:solidFill>
                  <a:schemeClr val="tx2"/>
                </a:solidFill>
              </a:rPr>
              <a:t>백업</a:t>
            </a:r>
            <a:r>
              <a:rPr lang="en-US" altLang="ko-KR" sz="1200" dirty="0">
                <a:solidFill>
                  <a:schemeClr val="tx2"/>
                </a:solidFill>
              </a:rPr>
              <a:t>/</a:t>
            </a:r>
            <a:r>
              <a:rPr lang="ko-KR" altLang="en-US" sz="1200" dirty="0">
                <a:solidFill>
                  <a:schemeClr val="tx2"/>
                </a:solidFill>
              </a:rPr>
              <a:t>복원 </a:t>
            </a:r>
            <a:r>
              <a:rPr lang="en-US" altLang="ko-KR" sz="1200" dirty="0">
                <a:solidFill>
                  <a:schemeClr val="tx2"/>
                </a:solidFill>
              </a:rPr>
              <a:t>-&gt; </a:t>
            </a:r>
            <a:r>
              <a:rPr lang="ko-KR" altLang="en-US" sz="1200" dirty="0">
                <a:solidFill>
                  <a:schemeClr val="tx2"/>
                </a:solidFill>
              </a:rPr>
              <a:t>백업</a:t>
            </a:r>
            <a:r>
              <a:rPr lang="en-US" altLang="ko-KR" sz="1200" dirty="0">
                <a:solidFill>
                  <a:schemeClr val="tx2"/>
                </a:solidFill>
              </a:rPr>
              <a:t>-&gt; </a:t>
            </a:r>
            <a:r>
              <a:rPr lang="ko-KR" altLang="en-US" sz="1200" dirty="0">
                <a:solidFill>
                  <a:schemeClr val="tx2"/>
                </a:solidFill>
              </a:rPr>
              <a:t>백업 내역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/>
                <a:t>리포트 분석</a:t>
              </a:r>
              <a:endParaRPr lang="ko-KR" altLang="en-US" sz="2200" dirty="0"/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17" y="1770573"/>
            <a:ext cx="23622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746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83357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Troubleshooting(01.SUMMARY-CONF-BACKUP_HISTORY)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06603" y="1683320"/>
            <a:ext cx="5446719" cy="5113720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Admin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- 0 = </a:t>
            </a:r>
            <a:r>
              <a:rPr lang="ko-KR" altLang="en-US" sz="1200" dirty="0">
                <a:solidFill>
                  <a:schemeClr val="tx2"/>
                </a:solidFill>
              </a:rPr>
              <a:t>예약 백업으로 실행하여</a:t>
            </a:r>
            <a:r>
              <a:rPr lang="en-US" altLang="ko-KR" sz="1200" dirty="0">
                <a:solidFill>
                  <a:schemeClr val="tx2"/>
                </a:solidFill>
              </a:rPr>
              <a:t>, </a:t>
            </a:r>
            <a:r>
              <a:rPr lang="ko-KR" altLang="en-US" sz="1200" dirty="0">
                <a:solidFill>
                  <a:schemeClr val="tx2"/>
                </a:solidFill>
              </a:rPr>
              <a:t>계정 정보 없음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admin= </a:t>
            </a:r>
            <a:r>
              <a:rPr lang="ko-KR" altLang="en-US" sz="1200" dirty="0">
                <a:solidFill>
                  <a:schemeClr val="tx2"/>
                </a:solidFill>
              </a:rPr>
              <a:t>지금 백업 시 사용자 계정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Timestamp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filename </a:t>
            </a:r>
            <a:r>
              <a:rPr lang="ko-KR" altLang="en-US" sz="1200" dirty="0">
                <a:solidFill>
                  <a:schemeClr val="tx2"/>
                </a:solidFill>
              </a:rPr>
              <a:t>의 </a:t>
            </a:r>
            <a:r>
              <a:rPr lang="en-US" altLang="ko-KR" sz="1200" dirty="0" err="1">
                <a:solidFill>
                  <a:schemeClr val="tx2"/>
                </a:solidFill>
              </a:rPr>
              <a:t>conf</a:t>
            </a:r>
            <a:r>
              <a:rPr lang="en-US" altLang="ko-KR" sz="1200" dirty="0">
                <a:solidFill>
                  <a:schemeClr val="tx2"/>
                </a:solidFill>
              </a:rPr>
              <a:t>_</a:t>
            </a:r>
            <a:r>
              <a:rPr lang="ko-KR" altLang="en-US" sz="1200" dirty="0">
                <a:solidFill>
                  <a:schemeClr val="tx2"/>
                </a:solidFill>
              </a:rPr>
              <a:t>뒤의 값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Mode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- 0 = </a:t>
            </a:r>
            <a:r>
              <a:rPr lang="ko-KR" altLang="en-US" sz="1200" dirty="0">
                <a:solidFill>
                  <a:schemeClr val="tx2"/>
                </a:solidFill>
              </a:rPr>
              <a:t>로컬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원격 백업 사용시 다른 값 확인 후 수정 예정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Method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- 1 = </a:t>
            </a:r>
            <a:r>
              <a:rPr lang="ko-KR" altLang="en-US" sz="1200" dirty="0">
                <a:solidFill>
                  <a:schemeClr val="tx2"/>
                </a:solidFill>
              </a:rPr>
              <a:t>예약 백업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- 0 = </a:t>
            </a:r>
            <a:r>
              <a:rPr lang="ko-KR" altLang="en-US" sz="1200" dirty="0">
                <a:solidFill>
                  <a:schemeClr val="tx2"/>
                </a:solidFill>
              </a:rPr>
              <a:t>지금 백업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Filename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백업 파일 명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err="1">
                <a:solidFill>
                  <a:schemeClr val="tx2"/>
                </a:solidFill>
              </a:rPr>
              <a:t>Encryptkey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파일 </a:t>
            </a:r>
            <a:r>
              <a:rPr lang="ko-KR" altLang="en-US" sz="1200" dirty="0" err="1">
                <a:solidFill>
                  <a:schemeClr val="tx2"/>
                </a:solidFill>
              </a:rPr>
              <a:t>암호화시</a:t>
            </a:r>
            <a:r>
              <a:rPr lang="ko-KR" altLang="en-US" sz="1200" dirty="0">
                <a:solidFill>
                  <a:schemeClr val="tx2"/>
                </a:solidFill>
              </a:rPr>
              <a:t> 사용한 </a:t>
            </a:r>
            <a:r>
              <a:rPr lang="en-US" altLang="ko-KR" sz="1200" dirty="0">
                <a:solidFill>
                  <a:schemeClr val="tx2"/>
                </a:solidFill>
              </a:rPr>
              <a:t>Key </a:t>
            </a:r>
            <a:r>
              <a:rPr lang="ko-KR" altLang="en-US" sz="1200" dirty="0">
                <a:solidFill>
                  <a:schemeClr val="tx2"/>
                </a:solidFill>
              </a:rPr>
              <a:t>값</a:t>
            </a:r>
            <a:r>
              <a:rPr lang="en-US" altLang="ko-KR" sz="1200" dirty="0">
                <a:solidFill>
                  <a:schemeClr val="tx2"/>
                </a:solidFill>
              </a:rPr>
              <a:t>(</a:t>
            </a:r>
            <a:r>
              <a:rPr lang="ko-KR" altLang="en-US" sz="1200" dirty="0">
                <a:solidFill>
                  <a:schemeClr val="tx2"/>
                </a:solidFill>
              </a:rPr>
              <a:t>불확실</a:t>
            </a:r>
            <a:r>
              <a:rPr lang="en-US" altLang="ko-KR" sz="1200" dirty="0">
                <a:solidFill>
                  <a:schemeClr val="tx2"/>
                </a:solidFill>
              </a:rPr>
              <a:t>)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Address 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원격 백업 시 </a:t>
            </a:r>
            <a:r>
              <a:rPr lang="en-US" altLang="ko-KR" sz="1200" dirty="0">
                <a:solidFill>
                  <a:schemeClr val="tx2"/>
                </a:solidFill>
              </a:rPr>
              <a:t>IP </a:t>
            </a:r>
            <a:r>
              <a:rPr lang="ko-KR" altLang="en-US" sz="1200" dirty="0">
                <a:solidFill>
                  <a:schemeClr val="tx2"/>
                </a:solidFill>
              </a:rPr>
              <a:t>주소 </a:t>
            </a:r>
            <a:endParaRPr lang="en-US" altLang="ko-KR" sz="1200" dirty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로컬 백업인 경우 값 </a:t>
            </a:r>
            <a:r>
              <a:rPr lang="en-US" altLang="ko-KR" sz="1200" dirty="0">
                <a:solidFill>
                  <a:schemeClr val="tx2"/>
                </a:solidFill>
              </a:rPr>
              <a:t>= –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95" y="1793433"/>
            <a:ext cx="4989724" cy="2184750"/>
          </a:xfrm>
          <a:prstGeom prst="rect">
            <a:avLst/>
          </a:prstGeom>
        </p:spPr>
      </p:pic>
      <p:cxnSp>
        <p:nvCxnSpPr>
          <p:cNvPr id="16" name="직선 연결선 15"/>
          <p:cNvCxnSpPr/>
          <p:nvPr/>
        </p:nvCxnSpPr>
        <p:spPr>
          <a:xfrm>
            <a:off x="5463703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401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806603" y="1683320"/>
            <a:ext cx="5446719" cy="4237420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Protocol 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로컬 백업인 경우 값 </a:t>
            </a:r>
            <a:r>
              <a:rPr lang="en-US" altLang="ko-KR" sz="1200" dirty="0">
                <a:solidFill>
                  <a:schemeClr val="tx2"/>
                </a:solidFill>
              </a:rPr>
              <a:t>= -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SCP, FTP, SFTP </a:t>
            </a:r>
            <a:r>
              <a:rPr lang="ko-KR" altLang="en-US" sz="1200" dirty="0">
                <a:solidFill>
                  <a:schemeClr val="tx2"/>
                </a:solidFill>
              </a:rPr>
              <a:t>사용 경우 값 확인 필요</a:t>
            </a:r>
            <a:r>
              <a:rPr lang="en-US" altLang="ko-KR" sz="1200" dirty="0">
                <a:solidFill>
                  <a:schemeClr val="tx2"/>
                </a:solidFill>
              </a:rPr>
              <a:t>(</a:t>
            </a:r>
            <a:r>
              <a:rPr lang="ko-KR" altLang="en-US" sz="1200" dirty="0">
                <a:solidFill>
                  <a:schemeClr val="tx2"/>
                </a:solidFill>
              </a:rPr>
              <a:t>추후 확인 후 수정 예정</a:t>
            </a:r>
            <a:r>
              <a:rPr lang="en-US" altLang="ko-KR" sz="1200" dirty="0">
                <a:solidFill>
                  <a:schemeClr val="tx2"/>
                </a:solidFill>
              </a:rPr>
              <a:t>)</a:t>
            </a: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Port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로컬 백업인 경우 값 </a:t>
            </a:r>
            <a:r>
              <a:rPr lang="en-US" altLang="ko-KR" sz="1200" dirty="0">
                <a:solidFill>
                  <a:schemeClr val="tx2"/>
                </a:solidFill>
              </a:rPr>
              <a:t>= -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SCP, FTP, SFTP </a:t>
            </a:r>
            <a:r>
              <a:rPr lang="ko-KR" altLang="en-US" sz="1200" dirty="0">
                <a:solidFill>
                  <a:schemeClr val="tx2"/>
                </a:solidFill>
              </a:rPr>
              <a:t>사용 경우 값 확인 필요</a:t>
            </a:r>
            <a:r>
              <a:rPr lang="en-US" altLang="ko-KR" sz="1200" dirty="0">
                <a:solidFill>
                  <a:schemeClr val="tx2"/>
                </a:solidFill>
              </a:rPr>
              <a:t>(</a:t>
            </a:r>
            <a:r>
              <a:rPr lang="ko-KR" altLang="en-US" sz="1200" dirty="0">
                <a:solidFill>
                  <a:schemeClr val="tx2"/>
                </a:solidFill>
              </a:rPr>
              <a:t>추후 확인 후 수정 예정</a:t>
            </a:r>
            <a:r>
              <a:rPr lang="en-US" altLang="ko-KR" sz="1200" dirty="0">
                <a:solidFill>
                  <a:schemeClr val="tx2"/>
                </a:solidFill>
              </a:rPr>
              <a:t>)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Username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로컬 백업인 경우 값 </a:t>
            </a:r>
            <a:r>
              <a:rPr lang="en-US" altLang="ko-KR" sz="1200" dirty="0">
                <a:solidFill>
                  <a:schemeClr val="tx2"/>
                </a:solidFill>
              </a:rPr>
              <a:t>= -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SCP, FTP, SFTP </a:t>
            </a:r>
            <a:r>
              <a:rPr lang="ko-KR" altLang="en-US" sz="1200" dirty="0">
                <a:solidFill>
                  <a:schemeClr val="tx2"/>
                </a:solidFill>
              </a:rPr>
              <a:t>사용 경우 값 확인 필요</a:t>
            </a:r>
            <a:r>
              <a:rPr lang="en-US" altLang="ko-KR" sz="1200" dirty="0">
                <a:solidFill>
                  <a:schemeClr val="tx2"/>
                </a:solidFill>
              </a:rPr>
              <a:t>(</a:t>
            </a:r>
            <a:r>
              <a:rPr lang="ko-KR" altLang="en-US" sz="1200" dirty="0">
                <a:solidFill>
                  <a:schemeClr val="tx2"/>
                </a:solidFill>
              </a:rPr>
              <a:t>추후 확인 후 수정 예정</a:t>
            </a:r>
            <a:r>
              <a:rPr lang="en-US" altLang="ko-KR" sz="1200" dirty="0">
                <a:solidFill>
                  <a:schemeClr val="tx2"/>
                </a:solidFill>
              </a:rPr>
              <a:t>)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Password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로컬 백업인 경우 값 </a:t>
            </a:r>
            <a:r>
              <a:rPr lang="en-US" altLang="ko-KR" sz="1200" dirty="0">
                <a:solidFill>
                  <a:schemeClr val="tx2"/>
                </a:solidFill>
              </a:rPr>
              <a:t>= -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SCP, FTP, SFTP </a:t>
            </a:r>
            <a:r>
              <a:rPr lang="ko-KR" altLang="en-US" sz="1200" dirty="0">
                <a:solidFill>
                  <a:schemeClr val="tx2"/>
                </a:solidFill>
              </a:rPr>
              <a:t>사용 경우 값 확인 필요</a:t>
            </a:r>
            <a:r>
              <a:rPr lang="en-US" altLang="ko-KR" sz="1200" dirty="0">
                <a:solidFill>
                  <a:schemeClr val="tx2"/>
                </a:solidFill>
              </a:rPr>
              <a:t>(</a:t>
            </a:r>
            <a:r>
              <a:rPr lang="ko-KR" altLang="en-US" sz="1200" dirty="0">
                <a:solidFill>
                  <a:schemeClr val="tx2"/>
                </a:solidFill>
              </a:rPr>
              <a:t>추후 확인 후 수정 예정</a:t>
            </a:r>
            <a:r>
              <a:rPr lang="en-US" altLang="ko-KR" sz="1200" dirty="0">
                <a:solidFill>
                  <a:schemeClr val="tx2"/>
                </a:solidFill>
              </a:rPr>
              <a:t>)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Path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로컬 백업인 경우 값 </a:t>
            </a:r>
            <a:r>
              <a:rPr lang="en-US" altLang="ko-KR" sz="1200" dirty="0">
                <a:solidFill>
                  <a:schemeClr val="tx2"/>
                </a:solidFill>
              </a:rPr>
              <a:t>= -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SCP, FTP, SFTP </a:t>
            </a:r>
            <a:r>
              <a:rPr lang="ko-KR" altLang="en-US" sz="1200" dirty="0">
                <a:solidFill>
                  <a:schemeClr val="tx2"/>
                </a:solidFill>
              </a:rPr>
              <a:t>사용 경우 값 확인 필요</a:t>
            </a:r>
            <a:r>
              <a:rPr lang="en-US" altLang="ko-KR" sz="1200" dirty="0">
                <a:solidFill>
                  <a:schemeClr val="tx2"/>
                </a:solidFill>
              </a:rPr>
              <a:t>(</a:t>
            </a:r>
            <a:r>
              <a:rPr lang="ko-KR" altLang="en-US" sz="1200" dirty="0">
                <a:solidFill>
                  <a:schemeClr val="tx2"/>
                </a:solidFill>
              </a:rPr>
              <a:t>추후 확인 후 수정 예정</a:t>
            </a:r>
            <a:r>
              <a:rPr lang="en-US" altLang="ko-KR" sz="1200" dirty="0">
                <a:solidFill>
                  <a:schemeClr val="tx2"/>
                </a:solidFill>
              </a:rPr>
              <a:t>)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95" y="1793433"/>
            <a:ext cx="4989724" cy="2184750"/>
          </a:xfrm>
          <a:prstGeom prst="rect">
            <a:avLst/>
          </a:prstGeom>
        </p:spPr>
      </p:pic>
      <p:cxnSp>
        <p:nvCxnSpPr>
          <p:cNvPr id="16" name="직선 연결선 15"/>
          <p:cNvCxnSpPr/>
          <p:nvPr/>
        </p:nvCxnSpPr>
        <p:spPr>
          <a:xfrm>
            <a:off x="5463703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713285" y="568307"/>
            <a:ext cx="83357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Troubleshooting(01.SUMMARY-CONF-BACKUP_HISTORY)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</p:spTree>
    <p:extLst>
      <p:ext uri="{BB962C8B-B14F-4D97-AF65-F5344CB8AC3E}">
        <p14:creationId xmlns:p14="http://schemas.microsoft.com/office/powerpoint/2010/main" val="1905794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845776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Troubleshooting(01.SUMMARY-CONF-BLACKLIST_FILE_INFO)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3756823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21" y="1793433"/>
            <a:ext cx="2962275" cy="3276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84986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BLACKLIST_FILE_INFO</a:t>
            </a:r>
          </a:p>
          <a:p>
            <a:pPr marL="288000"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GUI -&gt; POLICY -&gt; </a:t>
            </a:r>
            <a:r>
              <a:rPr lang="ko-KR" altLang="en-US" sz="1200" dirty="0">
                <a:solidFill>
                  <a:schemeClr val="tx2"/>
                </a:solidFill>
              </a:rPr>
              <a:t>접근 차단 </a:t>
            </a:r>
            <a:r>
              <a:rPr lang="en-US" altLang="ko-KR" sz="1200" dirty="0">
                <a:solidFill>
                  <a:schemeClr val="tx2"/>
                </a:solidFill>
              </a:rPr>
              <a:t>-&gt; IPv4 </a:t>
            </a:r>
            <a:r>
              <a:rPr lang="ko-KR" altLang="en-US" sz="1200" dirty="0" err="1">
                <a:solidFill>
                  <a:schemeClr val="tx2"/>
                </a:solidFill>
              </a:rPr>
              <a:t>차단목록</a:t>
            </a:r>
            <a:r>
              <a:rPr lang="ko-KR" altLang="en-US" sz="1200" dirty="0">
                <a:solidFill>
                  <a:schemeClr val="tx2"/>
                </a:solidFill>
              </a:rPr>
              <a:t> 파일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925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791363" y="1793433"/>
            <a:ext cx="2506817" cy="1037020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IPv4 </a:t>
            </a:r>
            <a:r>
              <a:rPr lang="ko-KR" altLang="en-US" sz="1200" dirty="0" err="1">
                <a:solidFill>
                  <a:schemeClr val="tx2"/>
                </a:solidFill>
              </a:rPr>
              <a:t>차단목록</a:t>
            </a:r>
            <a:r>
              <a:rPr lang="ko-KR" altLang="en-US" sz="1200" dirty="0">
                <a:solidFill>
                  <a:schemeClr val="tx2"/>
                </a:solidFill>
              </a:rPr>
              <a:t> 파일 경로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5463703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8" y="1793433"/>
            <a:ext cx="4739640" cy="8514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13285" y="568307"/>
            <a:ext cx="845776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Troubleshooting(01.SUMMARY-CONF-BLACKLIST_FILE_INFO)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</p:spTree>
    <p:extLst>
      <p:ext uri="{BB962C8B-B14F-4D97-AF65-F5344CB8AC3E}">
        <p14:creationId xmlns:p14="http://schemas.microsoft.com/office/powerpoint/2010/main" val="3537685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77636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Troubleshooting(01.SUMMARY-CONF-CONFIGURATION)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3756823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84986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CONFIGURATION 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정책을 제외한 전반적인 </a:t>
            </a:r>
            <a:r>
              <a:rPr lang="en-US" altLang="ko-KR" sz="1200" dirty="0">
                <a:solidFill>
                  <a:schemeClr val="tx2"/>
                </a:solidFill>
              </a:rPr>
              <a:t>CONFIG</a:t>
            </a:r>
            <a:r>
              <a:rPr lang="ko-KR" altLang="en-US" sz="1200" dirty="0">
                <a:solidFill>
                  <a:schemeClr val="tx2"/>
                </a:solidFill>
              </a:rPr>
              <a:t> 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15" y="1793433"/>
            <a:ext cx="2838450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708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5463703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13285" y="568307"/>
            <a:ext cx="77636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Troubleshooting(01.SUMMARY-CONF-CONFIGURATION)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81" y="1793433"/>
            <a:ext cx="4714263" cy="250310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607106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CONFIGURATION 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정책을 제외한 전반적인 </a:t>
            </a:r>
            <a:r>
              <a:rPr lang="en-US" altLang="ko-KR" sz="1200" dirty="0">
                <a:solidFill>
                  <a:schemeClr val="tx2"/>
                </a:solidFill>
              </a:rPr>
              <a:t>CONFIG</a:t>
            </a:r>
            <a:r>
              <a:rPr lang="ko-KR" altLang="en-US" sz="1200" dirty="0">
                <a:solidFill>
                  <a:schemeClr val="tx2"/>
                </a:solidFill>
              </a:rPr>
              <a:t> 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044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89659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Troubleshooting(01.SUMMARY-CONF-CONFIGURATION_APPCTL)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4230648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58811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CONFIGURATION _APPCTL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어플리케이션 제어 관련 </a:t>
            </a:r>
            <a:r>
              <a:rPr lang="en-US" altLang="ko-KR" sz="1200" dirty="0" err="1">
                <a:solidFill>
                  <a:schemeClr val="tx2"/>
                </a:solidFill>
              </a:rPr>
              <a:t>Config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8" y="1793433"/>
            <a:ext cx="3590557" cy="401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91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5463703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13285" y="568307"/>
            <a:ext cx="77636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Troubleshooting(01.SUMMARY-CONF-CONFIGURATION)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07106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CONFIGURATION 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정책을 제외한 전반적인 </a:t>
            </a:r>
            <a:r>
              <a:rPr lang="en-US" altLang="ko-KR" sz="1200" dirty="0">
                <a:solidFill>
                  <a:schemeClr val="tx2"/>
                </a:solidFill>
              </a:rPr>
              <a:t>CONFIG</a:t>
            </a:r>
            <a:r>
              <a:rPr lang="ko-KR" altLang="en-US" sz="1200" dirty="0">
                <a:solidFill>
                  <a:schemeClr val="tx2"/>
                </a:solidFill>
              </a:rPr>
              <a:t> 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63" y="1793433"/>
            <a:ext cx="4757147" cy="401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73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83375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Troubleshooting(01.SUMMARY-CONF-CONFIGURATION_IPS)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2759295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887458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CONFIGURATION_IPS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IPS </a:t>
            </a:r>
            <a:r>
              <a:rPr lang="ko-KR" altLang="en-US" sz="1200" dirty="0">
                <a:solidFill>
                  <a:schemeClr val="tx2"/>
                </a:solidFill>
              </a:rPr>
              <a:t>설정 정보 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97" y="1790468"/>
            <a:ext cx="2092041" cy="402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75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64988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Troubleshooting(01.SUMMARY-CONF-MQCFG)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4056081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184244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MQCFG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인터페이스 </a:t>
            </a:r>
            <a:r>
              <a:rPr lang="en-US" altLang="ko-KR" sz="1200" dirty="0">
                <a:solidFill>
                  <a:schemeClr val="tx2"/>
                </a:solidFill>
              </a:rPr>
              <a:t>queue </a:t>
            </a:r>
            <a:r>
              <a:rPr lang="ko-KR" altLang="en-US" sz="1200">
                <a:solidFill>
                  <a:schemeClr val="tx2"/>
                </a:solidFill>
              </a:rPr>
              <a:t>설정 정보 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8" y="1793433"/>
            <a:ext cx="3469985" cy="401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68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90572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Troubleshooting(01.SUMMARY-DEBUG-APPLICATION_SEGFAULT)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2983740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111903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APPLICATION_SEGFAULT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??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7" y="1793433"/>
            <a:ext cx="2372599" cy="407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95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77171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Troubleshooting(01.SUMMARY-DEBUG-KERNEL_PANIC)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2983740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111903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KERNEL_PANIC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KERNEL </a:t>
            </a:r>
            <a:r>
              <a:rPr lang="ko-KR" altLang="en-US" sz="1200" dirty="0">
                <a:solidFill>
                  <a:schemeClr val="tx2"/>
                </a:solidFill>
              </a:rPr>
              <a:t>관련 로그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8" y="1793433"/>
            <a:ext cx="2328920" cy="401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13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77171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Troubleshooting(01.SUMMARY-DEBUG-KERNEL_PANIC)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5767827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895990" y="1793433"/>
            <a:ext cx="4695810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KERNEL_PANIC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인터페이스 </a:t>
            </a:r>
            <a:r>
              <a:rPr lang="en-US" altLang="ko-KR" sz="1200" dirty="0">
                <a:solidFill>
                  <a:schemeClr val="tx2"/>
                </a:solidFill>
              </a:rPr>
              <a:t>Up/Down </a:t>
            </a:r>
            <a:r>
              <a:rPr lang="ko-KR" altLang="en-US" sz="1200" dirty="0">
                <a:solidFill>
                  <a:schemeClr val="tx2"/>
                </a:solidFill>
              </a:rPr>
              <a:t>확인 및 </a:t>
            </a:r>
            <a:r>
              <a:rPr lang="en-US" altLang="ko-KR" sz="1200" dirty="0">
                <a:solidFill>
                  <a:schemeClr val="tx2"/>
                </a:solidFill>
              </a:rPr>
              <a:t>Kernel </a:t>
            </a:r>
            <a:r>
              <a:rPr lang="ko-KR" altLang="en-US" sz="1200" dirty="0">
                <a:solidFill>
                  <a:schemeClr val="tx2"/>
                </a:solidFill>
              </a:rPr>
              <a:t>관련 </a:t>
            </a:r>
            <a:r>
              <a:rPr lang="en-US" altLang="ko-KR" sz="1200" dirty="0">
                <a:solidFill>
                  <a:schemeClr val="tx2"/>
                </a:solidFill>
              </a:rPr>
              <a:t>Crash </a:t>
            </a:r>
            <a:r>
              <a:rPr lang="ko-KR" altLang="en-US" sz="1200" dirty="0">
                <a:solidFill>
                  <a:schemeClr val="tx2"/>
                </a:solidFill>
              </a:rPr>
              <a:t>로그 확인 가능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8" y="1793433"/>
            <a:ext cx="5165280" cy="400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421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90781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Troubleshooting(01.SUMMARY-DISK-FILE_SYSTEM_INFORMATION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2983740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111903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FILE_SYSTEM_INFORMATION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디스크 파티션 및 사용량 확인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8" y="1793433"/>
            <a:ext cx="234315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114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90781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Troubleshooting(01.SUMMARY-DISK-FILE_SYSTEM_INFORMATION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5767827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895990" y="1793433"/>
            <a:ext cx="4695810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FILE_SYSTEM_INFORMATION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디스크 파티션 및 사용량 확인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49" y="1793432"/>
            <a:ext cx="5180924" cy="255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068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87863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Troubleshooting(01.SUMMARY-DISK-FILE_TREE_INFORMATION)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2983740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111903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FILE_TREE_INFORMATION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각 파일들의 디렉토리 경로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7" y="1793433"/>
            <a:ext cx="2393513" cy="401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740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90781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Troubleshooting(01.SUMMARY-DISK-FILE_TREE_INFORMATION)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3589893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718056" y="1793433"/>
            <a:ext cx="4695810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FILE_TREE_INFORMATION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</a:t>
            </a:r>
            <a:r>
              <a:rPr lang="ko-KR" altLang="en-US" sz="1200" dirty="0">
                <a:solidFill>
                  <a:schemeClr val="tx2"/>
                </a:solidFill>
              </a:rPr>
              <a:t>각 파일들의 디렉토리 경로</a:t>
            </a:r>
            <a:endParaRPr lang="en-US" altLang="ko-KR" sz="1200" dirty="0">
              <a:solidFill>
                <a:schemeClr val="tx2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8" y="1793433"/>
            <a:ext cx="2976269" cy="401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076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74558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Troubleshooting(01.SUMMARY-FIREWALL-FASTPATH)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2692793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820956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FASTPATH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??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8" y="1793433"/>
            <a:ext cx="2072221" cy="401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0967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74558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Troubleshooting(01.SUMMARY-FIREWALL-FASTPATH)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2734359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862522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FASTPATH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??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8" y="1793433"/>
            <a:ext cx="216217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99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94307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Troubleshooting(01.SUMMARY-FIREWALL-FIREWALL_INFORMATION)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2617978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46141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FIREWALL_INFORMATION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??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9" y="1793433"/>
            <a:ext cx="2032183" cy="401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288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13285" y="568307"/>
            <a:ext cx="94307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스퀘어라운드 Regular (본문)"/>
              </a:rPr>
              <a:t>Troubleshooting(01.SUMMARY-FIREWALL-FIREWALL_INFORMATION)</a:t>
            </a:r>
            <a:endParaRPr lang="ko-KR" altLang="en-US" sz="3200" b="1" dirty="0">
              <a:solidFill>
                <a:schemeClr val="tx2"/>
              </a:solidFill>
              <a:latin typeface="나눔스퀘어라운드 Regular (본문)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3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1673856" cy="660429"/>
            <a:chOff x="1188881" y="351819"/>
            <a:chExt cx="1673856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1125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3 </a:t>
              </a:r>
              <a:r>
                <a:rPr lang="ko-KR" altLang="en-US" sz="1200"/>
                <a:t>리포트 분석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16738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 dirty="0"/>
                <a:t>리포트 분석</a:t>
              </a:r>
            </a:p>
          </p:txBody>
        </p:sp>
      </p:grpSp>
      <p:cxnSp>
        <p:nvCxnSpPr>
          <p:cNvPr id="16" name="직선 연결선 15"/>
          <p:cNvCxnSpPr/>
          <p:nvPr/>
        </p:nvCxnSpPr>
        <p:spPr>
          <a:xfrm>
            <a:off x="7814349" y="1793433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942512" y="1793433"/>
            <a:ext cx="3955994" cy="1375142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2"/>
                </a:solidFill>
              </a:rPr>
              <a:t>FIREWALL_INFORMATION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olidFill>
                  <a:schemeClr val="tx2"/>
                </a:solidFill>
              </a:rPr>
              <a:t> - ??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90138" y="1793432"/>
            <a:ext cx="7203251" cy="313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71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9352" y="2285885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b="1">
                <a:solidFill>
                  <a:schemeClr val="tx2"/>
                </a:solidFill>
              </a:rPr>
              <a:t>4</a:t>
            </a:r>
            <a:endParaRPr lang="ko-KR" altLang="en-US" sz="72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34" y="3549402"/>
            <a:ext cx="1749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spc="-150">
                <a:solidFill>
                  <a:schemeClr val="tx2"/>
                </a:solidFill>
                <a:latin typeface="+mn-ea"/>
              </a:rPr>
              <a:t>다운로드</a:t>
            </a:r>
            <a:endParaRPr lang="ko-KR" altLang="en-US" sz="3200" spc="-150" dirty="0">
              <a:solidFill>
                <a:schemeClr val="tx2"/>
              </a:solidFill>
              <a:latin typeface="+mn-ea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489352" y="3392488"/>
            <a:ext cx="697470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75153" y="3090072"/>
            <a:ext cx="22140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/>
              <a:t>Lorem Ipsum is simply dummy text</a:t>
            </a:r>
            <a:endParaRPr lang="ko-KR" altLang="en-US" sz="1050" dirty="0"/>
          </a:p>
        </p:txBody>
      </p:sp>
      <p:sp>
        <p:nvSpPr>
          <p:cNvPr id="11" name="이등변 삼각형 10"/>
          <p:cNvSpPr/>
          <p:nvPr/>
        </p:nvSpPr>
        <p:spPr>
          <a:xfrm>
            <a:off x="6688067" y="919927"/>
            <a:ext cx="3334365" cy="4594205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이등변 삼각형 11"/>
          <p:cNvSpPr/>
          <p:nvPr/>
        </p:nvSpPr>
        <p:spPr>
          <a:xfrm>
            <a:off x="8552835" y="919927"/>
            <a:ext cx="3334365" cy="4594205"/>
          </a:xfrm>
          <a:prstGeom prst="triangle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18950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직선 연결선 22"/>
          <p:cNvCxnSpPr/>
          <p:nvPr/>
        </p:nvCxnSpPr>
        <p:spPr>
          <a:xfrm>
            <a:off x="6096000" y="1722475"/>
            <a:ext cx="0" cy="401910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81114" y="1674994"/>
            <a:ext cx="23503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>
                <a:solidFill>
                  <a:schemeClr val="tx2"/>
                </a:solidFill>
              </a:rPr>
              <a:t>수집된 항목</a:t>
            </a:r>
            <a:endParaRPr lang="ko-KR" altLang="en-US" sz="3200" b="1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39328" y="2259769"/>
            <a:ext cx="5446719" cy="3481803"/>
          </a:xfrm>
          <a:prstGeom prst="rect">
            <a:avLst/>
          </a:prstGeom>
          <a:noFill/>
        </p:spPr>
        <p:txBody>
          <a:bodyPr wrap="none" lIns="90000" rtlCol="0">
            <a:noAutofit/>
          </a:bodyPr>
          <a:lstStyle/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chemeClr val="tx2"/>
                </a:solidFill>
              </a:rPr>
              <a:t>다운로드</a:t>
            </a:r>
            <a:endParaRPr lang="en-US" altLang="ko-KR" sz="1200">
              <a:solidFill>
                <a:schemeClr val="tx2"/>
              </a:solidFill>
            </a:endParaRPr>
          </a:p>
          <a:p>
            <a:pPr marL="288000" algn="just">
              <a:lnSpc>
                <a:spcPct val="150000"/>
              </a:lnSpc>
            </a:pPr>
            <a:r>
              <a:rPr lang="ko-KR" altLang="en-US" sz="1200">
                <a:solidFill>
                  <a:schemeClr val="tx2"/>
                </a:solidFill>
              </a:rPr>
              <a:t>좌측 체크박스 선택 후 다운로드 클릭 시 파일 개별 다운로드 진행</a:t>
            </a:r>
            <a:endParaRPr lang="en-US" altLang="ko-KR" sz="1200">
              <a:solidFill>
                <a:schemeClr val="tx2"/>
              </a:solidFill>
            </a:endParaRP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chemeClr val="tx2"/>
                </a:solidFill>
              </a:rPr>
              <a:t>ZIP</a:t>
            </a:r>
            <a:r>
              <a:rPr lang="ko-KR" altLang="en-US" sz="1200">
                <a:solidFill>
                  <a:schemeClr val="tx2"/>
                </a:solidFill>
              </a:rPr>
              <a:t>으로 다운로드</a:t>
            </a:r>
            <a:endParaRPr lang="en-US" altLang="ko-KR" sz="1200">
              <a:solidFill>
                <a:schemeClr val="tx2"/>
              </a:solidFill>
            </a:endParaRPr>
          </a:p>
          <a:p>
            <a:pPr marL="288000" algn="just">
              <a:lnSpc>
                <a:spcPct val="150000"/>
              </a:lnSpc>
            </a:pPr>
            <a:r>
              <a:rPr lang="ko-KR" altLang="en-US" sz="1200">
                <a:solidFill>
                  <a:schemeClr val="tx2"/>
                </a:solidFill>
              </a:rPr>
              <a:t>좌측 체크박스 선택 후 다운로드 클릭 시 파일들을 </a:t>
            </a:r>
            <a:r>
              <a:rPr lang="en-US" altLang="ko-KR" sz="1200">
                <a:solidFill>
                  <a:schemeClr val="tx2"/>
                </a:solidFill>
              </a:rPr>
              <a:t>zip</a:t>
            </a:r>
            <a:r>
              <a:rPr lang="ko-KR" altLang="en-US" sz="1200">
                <a:solidFill>
                  <a:schemeClr val="tx2"/>
                </a:solidFill>
              </a:rPr>
              <a:t>으로 압축 후</a:t>
            </a:r>
            <a:endParaRPr lang="en-US" altLang="ko-KR" sz="1200">
              <a:solidFill>
                <a:schemeClr val="tx2"/>
              </a:solidFill>
            </a:endParaRPr>
          </a:p>
          <a:p>
            <a:pPr marL="288000" algn="just">
              <a:lnSpc>
                <a:spcPct val="150000"/>
              </a:lnSpc>
            </a:pPr>
            <a:r>
              <a:rPr lang="en-US" altLang="ko-KR" sz="1200">
                <a:solidFill>
                  <a:schemeClr val="tx2"/>
                </a:solidFill>
              </a:rPr>
              <a:t>zip </a:t>
            </a:r>
            <a:r>
              <a:rPr lang="ko-KR" altLang="en-US" sz="1200">
                <a:solidFill>
                  <a:schemeClr val="tx2"/>
                </a:solidFill>
              </a:rPr>
              <a:t>파일을 다운로드 진행</a:t>
            </a:r>
            <a:endParaRPr lang="en-US" altLang="ko-KR" sz="1200">
              <a:solidFill>
                <a:schemeClr val="tx2"/>
              </a:solidFill>
            </a:endParaRPr>
          </a:p>
          <a:p>
            <a:pPr marL="432000" lvl="1" indent="-228600" algn="just">
              <a:lnSpc>
                <a:spcPct val="150000"/>
              </a:lnSpc>
              <a:buFont typeface="+mj-ea"/>
              <a:buAutoNum type="circleNumDbPlain"/>
            </a:pPr>
            <a:endParaRPr lang="en-US" altLang="ko-KR" sz="1200">
              <a:solidFill>
                <a:schemeClr val="tx2"/>
              </a:solidFill>
            </a:endParaRPr>
          </a:p>
          <a:p>
            <a:pPr marL="203400" lvl="1" algn="just">
              <a:lnSpc>
                <a:spcPct val="150000"/>
              </a:lnSpc>
            </a:pPr>
            <a:endParaRPr lang="en-US" altLang="ko-KR" sz="1200">
              <a:solidFill>
                <a:schemeClr val="tx2"/>
              </a:solidFill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88881" y="273124"/>
            <a:ext cx="1066642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65814" y="244548"/>
            <a:ext cx="720000" cy="72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90138" y="323244"/>
            <a:ext cx="25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>
                <a:solidFill>
                  <a:schemeClr val="bg1"/>
                </a:solidFill>
              </a:rPr>
              <a:t>4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88881" y="351819"/>
            <a:ext cx="2834430" cy="660429"/>
            <a:chOff x="1188881" y="351819"/>
            <a:chExt cx="2834430" cy="660429"/>
          </a:xfrm>
        </p:grpSpPr>
        <p:sp>
          <p:nvSpPr>
            <p:cNvPr id="18" name="TextBox 17"/>
            <p:cNvSpPr txBox="1"/>
            <p:nvPr/>
          </p:nvSpPr>
          <p:spPr>
            <a:xfrm>
              <a:off x="1188881" y="351819"/>
              <a:ext cx="9284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/>
                <a:t>4 </a:t>
              </a:r>
              <a:r>
                <a:rPr lang="ko-KR" altLang="en-US" sz="1200"/>
                <a:t>다운로드</a:t>
              </a:r>
              <a:endParaRPr lang="ko-KR" altLang="en-US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88881" y="581361"/>
              <a:ext cx="283443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200"/>
                <a:t>개별 </a:t>
              </a:r>
              <a:r>
                <a:rPr lang="en-US" altLang="ko-KR" sz="2200"/>
                <a:t>/ </a:t>
              </a:r>
              <a:r>
                <a:rPr lang="ko-KR" altLang="en-US" sz="2200"/>
                <a:t>압축 다운로드</a:t>
              </a:r>
              <a:endParaRPr lang="ko-KR" altLang="en-US" sz="2200" dirty="0"/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47718105-A71C-4E64-AEA0-B6858741E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8" y="2259769"/>
            <a:ext cx="5873576" cy="29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52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065">
      <a:dk1>
        <a:srgbClr val="3A3838"/>
      </a:dk1>
      <a:lt1>
        <a:srgbClr val="FFFFFF"/>
      </a:lt1>
      <a:dk2>
        <a:srgbClr val="5D5B5B"/>
      </a:dk2>
      <a:lt2>
        <a:srgbClr val="F2F2F2"/>
      </a:lt2>
      <a:accent1>
        <a:srgbClr val="ED636D"/>
      </a:accent1>
      <a:accent2>
        <a:srgbClr val="FA7D87"/>
      </a:accent2>
      <a:accent3>
        <a:srgbClr val="F8BAA1"/>
      </a:accent3>
      <a:accent4>
        <a:srgbClr val="1097D0"/>
      </a:accent4>
      <a:accent5>
        <a:srgbClr val="016A96"/>
      </a:accent5>
      <a:accent6>
        <a:srgbClr val="898F8D"/>
      </a:accent6>
      <a:hlink>
        <a:srgbClr val="757070"/>
      </a:hlink>
      <a:folHlink>
        <a:srgbClr val="757070"/>
      </a:folHlink>
    </a:clrScheme>
    <a:fontScheme name="free">
      <a:majorFont>
        <a:latin typeface="Arial"/>
        <a:ea typeface="나눔스퀘어라운드 Regular"/>
        <a:cs typeface=""/>
      </a:majorFont>
      <a:minorFont>
        <a:latin typeface="Arial"/>
        <a:ea typeface="나눔스퀘어라운드 Regular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alpha val="70000"/>
          </a:scheme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1591</TotalTime>
  <Words>1086</Words>
  <Application>Microsoft Office PowerPoint</Application>
  <PresentationFormat>와이드스크린</PresentationFormat>
  <Paragraphs>271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2" baseType="lpstr">
      <vt:lpstr>Noto Sans CJK KR Thin</vt:lpstr>
      <vt:lpstr>나눔스퀘어라운드 Regular</vt:lpstr>
      <vt:lpstr>나눔스퀘어라운드 Regular (본문)</vt:lpstr>
      <vt:lpstr>맑은 고딕</vt:lpstr>
      <vt:lpstr>Arial</vt:lpstr>
      <vt:lpstr>Wingdings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Saebyeol Yu</dc:creator>
  <cp:lastModifiedBy>Lee H</cp:lastModifiedBy>
  <cp:revision>199</cp:revision>
  <dcterms:created xsi:type="dcterms:W3CDTF">2015-01-21T11:35:38Z</dcterms:created>
  <dcterms:modified xsi:type="dcterms:W3CDTF">2022-11-28T07:45:25Z</dcterms:modified>
</cp:coreProperties>
</file>