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47"/>
  </p:notesMasterIdLst>
  <p:handoutMasterIdLst>
    <p:handoutMasterId r:id="rId48"/>
  </p:handoutMasterIdLst>
  <p:sldIdLst>
    <p:sldId id="282" r:id="rId2"/>
    <p:sldId id="336" r:id="rId3"/>
    <p:sldId id="312" r:id="rId4"/>
    <p:sldId id="316" r:id="rId5"/>
    <p:sldId id="313" r:id="rId6"/>
    <p:sldId id="289" r:id="rId7"/>
    <p:sldId id="308" r:id="rId8"/>
    <p:sldId id="294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30" r:id="rId22"/>
    <p:sldId id="331" r:id="rId23"/>
    <p:sldId id="332" r:id="rId24"/>
    <p:sldId id="333" r:id="rId25"/>
    <p:sldId id="334" r:id="rId26"/>
    <p:sldId id="346" r:id="rId27"/>
    <p:sldId id="350" r:id="rId28"/>
    <p:sldId id="347" r:id="rId29"/>
    <p:sldId id="348" r:id="rId30"/>
    <p:sldId id="349" r:id="rId31"/>
    <p:sldId id="335" r:id="rId32"/>
    <p:sldId id="337" r:id="rId33"/>
    <p:sldId id="338" r:id="rId34"/>
    <p:sldId id="339" r:id="rId35"/>
    <p:sldId id="340" r:id="rId36"/>
    <p:sldId id="341" r:id="rId37"/>
    <p:sldId id="351" r:id="rId38"/>
    <p:sldId id="342" r:id="rId39"/>
    <p:sldId id="343" r:id="rId40"/>
    <p:sldId id="314" r:id="rId41"/>
    <p:sldId id="311" r:id="rId42"/>
    <p:sldId id="315" r:id="rId43"/>
    <p:sldId id="344" r:id="rId44"/>
    <p:sldId id="345" r:id="rId45"/>
    <p:sldId id="287" r:id="rId46"/>
  </p:sldIdLst>
  <p:sldSz cx="9906000" cy="6858000" type="A4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EAE6"/>
    <a:srgbClr val="B2F0ED"/>
    <a:srgbClr val="DCF7F8"/>
    <a:srgbClr val="F2FCFC"/>
    <a:srgbClr val="FFDDDD"/>
    <a:srgbClr val="E5E9FF"/>
    <a:srgbClr val="FF6D6D"/>
    <a:srgbClr val="FFD5D5"/>
    <a:srgbClr val="FFCC00"/>
    <a:srgbClr val="D1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85" autoAdjust="0"/>
    <p:restoredTop sz="94660"/>
  </p:normalViewPr>
  <p:slideViewPr>
    <p:cSldViewPr>
      <p:cViewPr>
        <p:scale>
          <a:sx n="75" d="100"/>
          <a:sy n="75" d="100"/>
        </p:scale>
        <p:origin x="2706" y="9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391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39E17-CF0A-46AA-BDE7-FE570370C7D5}" type="datetimeFigureOut">
              <a:rPr lang="ko-KR" altLang="en-US" smtClean="0"/>
              <a:t>2023-10-20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B1F794-3006-41D2-A3E1-FEB036647C6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2061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AEAEC-81AE-46DC-B08C-394271FDF4FC}" type="datetimeFigureOut">
              <a:rPr lang="ko-KR" altLang="en-US" smtClean="0"/>
              <a:t>2023-10-20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32ADB-FB6D-4453-AB4C-2276EE9E9D0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1924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4E1904-2273-433D-BD3E-8EC5C93246E6}"/>
              </a:ext>
            </a:extLst>
          </p:cNvPr>
          <p:cNvSpPr txBox="1"/>
          <p:nvPr userDrawn="1"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내부 인력 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DPX,AIPS,WAF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교육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자료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FD04B83-B25E-4D1A-BC0C-4AFF964D9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295" y="6592858"/>
            <a:ext cx="863916" cy="228990"/>
          </a:xfrm>
          <a:prstGeom prst="rect">
            <a:avLst/>
          </a:prstGeom>
        </p:spPr>
      </p:pic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AF6A9F3C-AD79-4433-AF89-8A6364757E5F}"/>
              </a:ext>
            </a:extLst>
          </p:cNvPr>
          <p:cNvSpPr/>
          <p:nvPr userDrawn="1"/>
        </p:nvSpPr>
        <p:spPr>
          <a:xfrm rot="10800000" flipV="1">
            <a:off x="4448944" y="2523405"/>
            <a:ext cx="5457052" cy="4051128"/>
          </a:xfrm>
          <a:prstGeom prst="rtTriangle">
            <a:avLst/>
          </a:prstGeom>
          <a:gradFill>
            <a:gsLst>
              <a:gs pos="0">
                <a:srgbClr val="DCF7F8"/>
              </a:gs>
              <a:gs pos="50000">
                <a:srgbClr val="DCF7F8"/>
              </a:gs>
              <a:gs pos="100000">
                <a:srgbClr val="DCF7F8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각 삼각형 5">
            <a:extLst>
              <a:ext uri="{FF2B5EF4-FFF2-40B4-BE49-F238E27FC236}">
                <a16:creationId xmlns:a16="http://schemas.microsoft.com/office/drawing/2014/main" id="{2F7DE48A-7D01-4C0E-B62C-C3641CAC6FAC}"/>
              </a:ext>
            </a:extLst>
          </p:cNvPr>
          <p:cNvSpPr/>
          <p:nvPr userDrawn="1"/>
        </p:nvSpPr>
        <p:spPr>
          <a:xfrm rot="10800000">
            <a:off x="5745087" y="406367"/>
            <a:ext cx="4160909" cy="3383643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773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806B90E-48B1-42B2-9E1A-3B4099EE1CEB}"/>
              </a:ext>
            </a:extLst>
          </p:cNvPr>
          <p:cNvSpPr/>
          <p:nvPr userDrawn="1"/>
        </p:nvSpPr>
        <p:spPr>
          <a:xfrm>
            <a:off x="0" y="404664"/>
            <a:ext cx="9906000" cy="46008"/>
          </a:xfrm>
          <a:prstGeom prst="rect">
            <a:avLst/>
          </a:prstGeom>
          <a:gradFill>
            <a:gsLst>
              <a:gs pos="100000">
                <a:schemeClr val="accent5">
                  <a:lumMod val="20000"/>
                  <a:lumOff val="80000"/>
                </a:schemeClr>
              </a:gs>
              <a:gs pos="69000">
                <a:schemeClr val="accent5">
                  <a:lumMod val="40000"/>
                  <a:lumOff val="60000"/>
                </a:schemeClr>
              </a:gs>
              <a:gs pos="36000">
                <a:schemeClr val="accent5">
                  <a:lumMod val="40000"/>
                  <a:lumOff val="60000"/>
                </a:schemeClr>
              </a:gs>
              <a:gs pos="0">
                <a:schemeClr val="accent5">
                  <a:lumMod val="60000"/>
                  <a:lumOff val="4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88208B4-9B73-4D0D-B6D7-050096D825BA}"/>
              </a:ext>
            </a:extLst>
          </p:cNvPr>
          <p:cNvSpPr/>
          <p:nvPr userDrawn="1"/>
        </p:nvSpPr>
        <p:spPr>
          <a:xfrm>
            <a:off x="0" y="6525344"/>
            <a:ext cx="9906000" cy="46008"/>
          </a:xfrm>
          <a:prstGeom prst="rect">
            <a:avLst/>
          </a:prstGeom>
          <a:gradFill>
            <a:gsLst>
              <a:gs pos="0">
                <a:srgbClr val="DCF7F8"/>
              </a:gs>
              <a:gs pos="36000">
                <a:srgbClr val="B2F0ED"/>
              </a:gs>
              <a:gs pos="69000">
                <a:srgbClr val="B2F0ED"/>
              </a:gs>
              <a:gs pos="100000">
                <a:srgbClr val="96EAE6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5359CEA-97B5-47E1-AA88-DB8D9F46F8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295" y="6592858"/>
            <a:ext cx="863916" cy="22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25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FD04B83-B25E-4D1A-BC0C-4AFF964D9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295" y="6592858"/>
            <a:ext cx="863916" cy="228990"/>
          </a:xfrm>
          <a:prstGeom prst="rect">
            <a:avLst/>
          </a:prstGeom>
        </p:spPr>
      </p:pic>
      <p:sp>
        <p:nvSpPr>
          <p:cNvPr id="7" name="직각 삼각형 6">
            <a:extLst>
              <a:ext uri="{FF2B5EF4-FFF2-40B4-BE49-F238E27FC236}">
                <a16:creationId xmlns:a16="http://schemas.microsoft.com/office/drawing/2014/main" id="{AF6A9F3C-AD79-4433-AF89-8A6364757E5F}"/>
              </a:ext>
            </a:extLst>
          </p:cNvPr>
          <p:cNvSpPr/>
          <p:nvPr userDrawn="1"/>
        </p:nvSpPr>
        <p:spPr>
          <a:xfrm rot="10800000" flipV="1">
            <a:off x="4448944" y="2523405"/>
            <a:ext cx="5457052" cy="4051128"/>
          </a:xfrm>
          <a:prstGeom prst="rtTriangle">
            <a:avLst/>
          </a:prstGeom>
          <a:gradFill>
            <a:gsLst>
              <a:gs pos="0">
                <a:srgbClr val="DCF7F8"/>
              </a:gs>
              <a:gs pos="50000">
                <a:srgbClr val="DCF7F8"/>
              </a:gs>
              <a:gs pos="100000">
                <a:srgbClr val="DCF7F8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각 삼각형 5">
            <a:extLst>
              <a:ext uri="{FF2B5EF4-FFF2-40B4-BE49-F238E27FC236}">
                <a16:creationId xmlns:a16="http://schemas.microsoft.com/office/drawing/2014/main" id="{2F7DE48A-7D01-4C0E-B62C-C3641CAC6FAC}"/>
              </a:ext>
            </a:extLst>
          </p:cNvPr>
          <p:cNvSpPr/>
          <p:nvPr userDrawn="1"/>
        </p:nvSpPr>
        <p:spPr>
          <a:xfrm rot="10800000">
            <a:off x="5745087" y="406367"/>
            <a:ext cx="4160909" cy="3383643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082B6B-27EB-4548-A1A1-11E0BB620070}"/>
              </a:ext>
            </a:extLst>
          </p:cNvPr>
          <p:cNvSpPr txBox="1"/>
          <p:nvPr userDrawn="1"/>
        </p:nvSpPr>
        <p:spPr>
          <a:xfrm>
            <a:off x="477069" y="2564904"/>
            <a:ext cx="1984389" cy="553998"/>
          </a:xfrm>
          <a:prstGeom prst="rect">
            <a:avLst/>
          </a:prstGeom>
          <a:noFill/>
          <a:effectLst>
            <a:outerShdw blurRad="25400" dist="12700" dir="5400000" algn="ctr" rotWithShape="0">
              <a:srgbClr val="000000">
                <a:alpha val="30000"/>
              </a:srgbClr>
            </a:outerShdw>
          </a:effectLst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3600" b="1" spc="-1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Thank you.</a:t>
            </a:r>
            <a:endParaRPr lang="ko-KR" altLang="en-US" sz="3600" b="1" spc="-100" baseline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656819-3B20-4F8C-B6A8-ECDCADA8FD24}"/>
              </a:ext>
            </a:extLst>
          </p:cNvPr>
          <p:cNvSpPr txBox="1"/>
          <p:nvPr userDrawn="1"/>
        </p:nvSpPr>
        <p:spPr>
          <a:xfrm>
            <a:off x="1520950" y="3161039"/>
            <a:ext cx="199253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Preparing for Future</a:t>
            </a:r>
            <a:endParaRPr lang="ko-KR" altLang="en-US" sz="12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35480E0-6746-487F-BD61-AAECF09F62B0}"/>
              </a:ext>
            </a:extLst>
          </p:cNvPr>
          <p:cNvSpPr/>
          <p:nvPr userDrawn="1"/>
        </p:nvSpPr>
        <p:spPr>
          <a:xfrm>
            <a:off x="560512" y="3239610"/>
            <a:ext cx="810847" cy="1456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548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037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0" r:id="rId2"/>
    <p:sldLayoutId id="2147483712" r:id="rId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CF0587AA-CD66-4868-B320-7B5037D2DD0E}"/>
              </a:ext>
            </a:extLst>
          </p:cNvPr>
          <p:cNvSpPr txBox="1">
            <a:spLocks/>
          </p:cNvSpPr>
          <p:nvPr/>
        </p:nvSpPr>
        <p:spPr>
          <a:xfrm>
            <a:off x="557803" y="1124744"/>
            <a:ext cx="7128792" cy="18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300" b="1" dirty="0" smtClean="0">
                <a:latin typeface="+mj-ea"/>
                <a:cs typeface="Arial" panose="020B0604020202020204" pitchFamily="34" charset="0"/>
              </a:rPr>
              <a:t>POC </a:t>
            </a:r>
            <a:r>
              <a:rPr lang="ko-KR" altLang="en-US" sz="2300" b="1" dirty="0" smtClean="0">
                <a:latin typeface="+mj-ea"/>
                <a:cs typeface="Arial" panose="020B0604020202020204" pitchFamily="34" charset="0"/>
              </a:rPr>
              <a:t>교육 </a:t>
            </a:r>
            <a:r>
              <a:rPr lang="ko-KR" altLang="en-US" sz="2300" b="1" dirty="0" smtClean="0">
                <a:latin typeface="+mj-ea"/>
                <a:cs typeface="Arial" panose="020B0604020202020204" pitchFamily="34" charset="0"/>
              </a:rPr>
              <a:t>자료</a:t>
            </a:r>
            <a:endParaRPr lang="en-US" altLang="ko-KR" sz="2300" b="1" dirty="0">
              <a:latin typeface="+mj-ea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701819" y="1556792"/>
            <a:ext cx="57633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CF0587AA-CD66-4868-B320-7B5037D2DD0E}"/>
              </a:ext>
            </a:extLst>
          </p:cNvPr>
          <p:cNvSpPr txBox="1">
            <a:spLocks/>
          </p:cNvSpPr>
          <p:nvPr/>
        </p:nvSpPr>
        <p:spPr>
          <a:xfrm>
            <a:off x="704528" y="1052736"/>
            <a:ext cx="7128792" cy="18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ko-KR" sz="3000" b="1" dirty="0">
              <a:latin typeface="+mj-ea"/>
              <a:cs typeface="Arial" panose="020B0604020202020204" pitchFamily="34" charset="0"/>
            </a:endParaRP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CF0587AA-CD66-4868-B320-7B5037D2DD0E}"/>
              </a:ext>
            </a:extLst>
          </p:cNvPr>
          <p:cNvSpPr txBox="1">
            <a:spLocks/>
          </p:cNvSpPr>
          <p:nvPr/>
        </p:nvSpPr>
        <p:spPr>
          <a:xfrm>
            <a:off x="557803" y="1124744"/>
            <a:ext cx="7128792" cy="18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300" b="1" dirty="0" smtClean="0">
                <a:latin typeface="+mj-ea"/>
                <a:cs typeface="Arial" panose="020B0604020202020204" pitchFamily="34" charset="0"/>
              </a:rPr>
              <a:t>목차</a:t>
            </a:r>
            <a:endParaRPr lang="en-US" altLang="ko-KR" sz="2300" b="1" dirty="0">
              <a:latin typeface="+mj-ea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701819" y="1556792"/>
            <a:ext cx="57633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1136576" y="1768170"/>
            <a:ext cx="1523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+mj-ea"/>
                <a:cs typeface="Arial" panose="020B0604020202020204" pitchFamily="34" charset="0"/>
              </a:rPr>
              <a:t>1. POC </a:t>
            </a:r>
            <a:r>
              <a:rPr lang="ko-KR" altLang="en-US" b="1" dirty="0">
                <a:latin typeface="+mj-ea"/>
                <a:cs typeface="Arial" panose="020B0604020202020204" pitchFamily="34" charset="0"/>
              </a:rPr>
              <a:t>개요</a:t>
            </a:r>
            <a:endParaRPr lang="en-US" altLang="ko-KR" b="1" dirty="0">
              <a:latin typeface="+mj-ea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136576" y="2310553"/>
            <a:ext cx="17540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+mj-ea"/>
                <a:cs typeface="Arial" panose="020B0604020202020204" pitchFamily="34" charset="0"/>
              </a:rPr>
              <a:t>2. </a:t>
            </a:r>
            <a:r>
              <a:rPr lang="en-US" altLang="ko-KR" b="1" dirty="0">
                <a:latin typeface="+mj-ea"/>
                <a:cs typeface="Arial" panose="020B0604020202020204" pitchFamily="34" charset="0"/>
              </a:rPr>
              <a:t>POC </a:t>
            </a:r>
            <a:r>
              <a:rPr lang="ko-KR" altLang="en-US" b="1" dirty="0" smtClean="0">
                <a:latin typeface="+mj-ea"/>
                <a:cs typeface="Arial" panose="020B0604020202020204" pitchFamily="34" charset="0"/>
              </a:rPr>
              <a:t>구성도</a:t>
            </a:r>
            <a:endParaRPr lang="en-US" altLang="ko-KR" b="1" dirty="0">
              <a:latin typeface="+mj-ea"/>
              <a:cs typeface="Arial" panose="020B0604020202020204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136576" y="2852936"/>
            <a:ext cx="206659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+mj-ea"/>
                <a:cs typeface="Arial" panose="020B0604020202020204" pitchFamily="34" charset="0"/>
              </a:rPr>
              <a:t>3. </a:t>
            </a:r>
            <a:r>
              <a:rPr lang="en-US" altLang="ko-KR" b="1" dirty="0">
                <a:latin typeface="+mj-ea"/>
                <a:cs typeface="Arial" panose="020B0604020202020204" pitchFamily="34" charset="0"/>
              </a:rPr>
              <a:t>POC </a:t>
            </a:r>
            <a:r>
              <a:rPr lang="ko-KR" altLang="en-US" b="1" dirty="0" smtClean="0">
                <a:latin typeface="+mj-ea"/>
                <a:cs typeface="Arial" panose="020B0604020202020204" pitchFamily="34" charset="0"/>
              </a:rPr>
              <a:t>장비 설정</a:t>
            </a:r>
            <a:endParaRPr lang="en-US" altLang="ko-KR" b="1" dirty="0" smtClean="0">
              <a:latin typeface="+mj-ea"/>
              <a:cs typeface="Arial" panose="020B0604020202020204" pitchFamily="34" charset="0"/>
            </a:endParaRPr>
          </a:p>
          <a:p>
            <a:r>
              <a:rPr lang="en-US" altLang="ko-KR" b="1" dirty="0">
                <a:latin typeface="+mj-ea"/>
                <a:cs typeface="Arial" panose="020B0604020202020204" pitchFamily="34" charset="0"/>
              </a:rPr>
              <a:t> </a:t>
            </a:r>
            <a:r>
              <a:rPr lang="en-US" altLang="ko-KR" b="1" dirty="0" smtClean="0">
                <a:latin typeface="+mj-ea"/>
                <a:cs typeface="Arial" panose="020B0604020202020204" pitchFamily="34" charset="0"/>
              </a:rPr>
              <a:t>  - DPX</a:t>
            </a:r>
          </a:p>
          <a:p>
            <a:r>
              <a:rPr lang="en-US" altLang="ko-KR" b="1" dirty="0">
                <a:latin typeface="+mj-ea"/>
                <a:cs typeface="Arial" panose="020B0604020202020204" pitchFamily="34" charset="0"/>
              </a:rPr>
              <a:t> </a:t>
            </a:r>
            <a:r>
              <a:rPr lang="en-US" altLang="ko-KR" b="1" dirty="0" smtClean="0">
                <a:latin typeface="+mj-ea"/>
                <a:cs typeface="Arial" panose="020B0604020202020204" pitchFamily="34" charset="0"/>
              </a:rPr>
              <a:t>  - AIPS</a:t>
            </a:r>
          </a:p>
          <a:p>
            <a:r>
              <a:rPr lang="en-US" altLang="ko-KR" b="1" dirty="0" smtClean="0">
                <a:latin typeface="+mj-ea"/>
                <a:cs typeface="Arial" panose="020B0604020202020204" pitchFamily="34" charset="0"/>
              </a:rPr>
              <a:t>   - WAF</a:t>
            </a:r>
            <a:endParaRPr lang="en-US" altLang="ko-KR" b="1" dirty="0">
              <a:latin typeface="+mj-ea"/>
              <a:cs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136576" y="4221087"/>
            <a:ext cx="2066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+mj-ea"/>
                <a:cs typeface="Arial" panose="020B0604020202020204" pitchFamily="34" charset="0"/>
              </a:rPr>
              <a:t>4</a:t>
            </a:r>
            <a:r>
              <a:rPr lang="en-US" altLang="ko-KR" b="1" dirty="0" smtClean="0">
                <a:latin typeface="+mj-ea"/>
                <a:cs typeface="Arial" panose="020B0604020202020204" pitchFamily="34" charset="0"/>
              </a:rPr>
              <a:t>. </a:t>
            </a:r>
            <a:r>
              <a:rPr lang="en-US" altLang="ko-KR" b="1" dirty="0">
                <a:latin typeface="+mj-ea"/>
                <a:cs typeface="Arial" panose="020B0604020202020204" pitchFamily="34" charset="0"/>
              </a:rPr>
              <a:t>POC </a:t>
            </a:r>
            <a:r>
              <a:rPr lang="ko-KR" altLang="en-US" b="1" dirty="0" smtClean="0">
                <a:latin typeface="+mj-ea"/>
                <a:cs typeface="Arial" panose="020B0604020202020204" pitchFamily="34" charset="0"/>
              </a:rPr>
              <a:t>결과 보고</a:t>
            </a:r>
            <a:endParaRPr lang="en-US" altLang="ko-KR" b="1" dirty="0">
              <a:latin typeface="+mj-ea"/>
              <a:cs typeface="Arial" panose="020B0604020202020204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36576" y="4758241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latin typeface="+mj-ea"/>
                <a:cs typeface="Arial" panose="020B0604020202020204" pitchFamily="34" charset="0"/>
              </a:rPr>
              <a:t>5. Q&amp;A</a:t>
            </a:r>
            <a:endParaRPr lang="en-US" altLang="ko-KR" b="1" dirty="0">
              <a:latin typeface="+mj-ea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136576" y="5295395"/>
            <a:ext cx="3050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+mj-ea"/>
                <a:cs typeface="Arial" panose="020B0604020202020204" pitchFamily="34" charset="0"/>
              </a:rPr>
              <a:t>6</a:t>
            </a:r>
            <a:r>
              <a:rPr lang="en-US" altLang="ko-KR" b="1" dirty="0" smtClean="0">
                <a:latin typeface="+mj-ea"/>
                <a:cs typeface="Arial" panose="020B0604020202020204" pitchFamily="34" charset="0"/>
              </a:rPr>
              <a:t>. </a:t>
            </a:r>
            <a:r>
              <a:rPr lang="ko-KR" altLang="en-US" b="1" dirty="0" smtClean="0">
                <a:latin typeface="+mj-ea"/>
                <a:cs typeface="Arial" panose="020B0604020202020204" pitchFamily="34" charset="0"/>
              </a:rPr>
              <a:t>연구소 미러 테스트 환경</a:t>
            </a:r>
            <a:endParaRPr lang="en-US" altLang="ko-KR" b="1" dirty="0">
              <a:latin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08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CF0587AA-CD66-4868-B320-7B5037D2DD0E}"/>
              </a:ext>
            </a:extLst>
          </p:cNvPr>
          <p:cNvSpPr txBox="1">
            <a:spLocks/>
          </p:cNvSpPr>
          <p:nvPr/>
        </p:nvSpPr>
        <p:spPr>
          <a:xfrm>
            <a:off x="2747757" y="2492896"/>
            <a:ext cx="7128792" cy="18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000" b="1" dirty="0" smtClean="0">
                <a:latin typeface="+mj-ea"/>
                <a:cs typeface="Arial" panose="020B0604020202020204" pitchFamily="34" charset="0"/>
              </a:rPr>
              <a:t>1. POC </a:t>
            </a:r>
            <a:r>
              <a:rPr lang="ko-KR" altLang="en-US" sz="3000" b="1" dirty="0" smtClean="0">
                <a:latin typeface="+mj-ea"/>
                <a:cs typeface="Arial" panose="020B0604020202020204" pitchFamily="34" charset="0"/>
              </a:rPr>
              <a:t>개요</a:t>
            </a:r>
            <a:endParaRPr lang="en-US" altLang="ko-KR" sz="3000" b="1" dirty="0">
              <a:latin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90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POC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개요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44488" y="502990"/>
            <a:ext cx="928903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1-1. POC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란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POC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실제 제품을 도입하기 전 기능을 검증하기 위한 과정을 의미</a:t>
            </a:r>
            <a:endParaRPr lang="ko-KR" altLang="en-US" sz="12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44488" y="1340768"/>
            <a:ext cx="9289032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1-2.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준비 항목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lvl="0" indent="-171450" algn="just" fontAlgn="base">
              <a:lnSpc>
                <a:spcPct val="150000"/>
              </a:lnSpc>
              <a:buFontTx/>
              <a:buChar char="-"/>
            </a:pPr>
            <a:r>
              <a:rPr lang="en-US" altLang="ko-KR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POC 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실제 제품의 기능을 검증할 수 있는 시나리오 자료 준비</a:t>
            </a:r>
            <a:endParaRPr lang="en-US" altLang="ko-KR" sz="1200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lvl="0" indent="-171450" algn="just" fontAlgn="base">
              <a:lnSpc>
                <a:spcPct val="150000"/>
              </a:lnSpc>
              <a:buFontTx/>
              <a:buChar char="-"/>
            </a:pPr>
            <a:r>
              <a:rPr lang="ko-KR" altLang="en-US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시나리오 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자료 중 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불리한 항목에 대해서는 필터 후 </a:t>
            </a:r>
            <a:r>
              <a:rPr lang="ko-KR" altLang="en-US" sz="1200" kern="0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고객사에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전달 필요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" lvl="0" indent="-171450" algn="just" fontAlgn="base">
              <a:lnSpc>
                <a:spcPct val="150000"/>
              </a:lnSpc>
              <a:buFontTx/>
              <a:buChar char="-"/>
            </a:pPr>
            <a:r>
              <a:rPr lang="ko-KR" altLang="en-US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미러 포트 케이블 확인 필요 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(UTP or 1G 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 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10G 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endParaRPr lang="en-US" altLang="ko-KR" sz="1200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656" y="2636912"/>
            <a:ext cx="5966473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9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CF0587AA-CD66-4868-B320-7B5037D2DD0E}"/>
              </a:ext>
            </a:extLst>
          </p:cNvPr>
          <p:cNvSpPr txBox="1">
            <a:spLocks/>
          </p:cNvSpPr>
          <p:nvPr/>
        </p:nvSpPr>
        <p:spPr>
          <a:xfrm>
            <a:off x="2747757" y="2492896"/>
            <a:ext cx="7128792" cy="18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000" b="1" dirty="0" smtClean="0">
                <a:latin typeface="+mj-ea"/>
                <a:cs typeface="Arial" panose="020B0604020202020204" pitchFamily="34" charset="0"/>
              </a:rPr>
              <a:t>2. POC </a:t>
            </a:r>
            <a:r>
              <a:rPr lang="ko-KR" altLang="en-US" sz="3000" b="1" dirty="0" smtClean="0">
                <a:latin typeface="+mj-ea"/>
                <a:cs typeface="Arial" panose="020B0604020202020204" pitchFamily="34" charset="0"/>
              </a:rPr>
              <a:t>구성도</a:t>
            </a:r>
            <a:endParaRPr lang="en-US" altLang="ko-KR" sz="3000" b="1" dirty="0">
              <a:latin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13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" name="표 109">
            <a:extLst>
              <a:ext uri="{FF2B5EF4-FFF2-40B4-BE49-F238E27FC236}">
                <a16:creationId xmlns:a16="http://schemas.microsoft.com/office/drawing/2014/main" id="{6A38D376-E540-4144-8D1E-ED66945F7B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534352"/>
              </p:ext>
            </p:extLst>
          </p:nvPr>
        </p:nvGraphicFramePr>
        <p:xfrm>
          <a:off x="344488" y="548680"/>
          <a:ext cx="9200990" cy="5723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00990">
                  <a:extLst>
                    <a:ext uri="{9D8B030D-6E8A-4147-A177-3AD203B41FA5}">
                      <a16:colId xmlns:a16="http://schemas.microsoft.com/office/drawing/2014/main" val="2130890738"/>
                    </a:ext>
                  </a:extLst>
                </a:gridCol>
              </a:tblGrid>
              <a:tr h="460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기능 평가 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구성도 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예시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716089"/>
                  </a:ext>
                </a:extLst>
              </a:tr>
              <a:tr h="5262427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200" b="1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816646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2. POC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구성도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74573" y="1146796"/>
            <a:ext cx="5904657" cy="535531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Network </a:t>
            </a:r>
            <a:r>
              <a:rPr lang="ko-KR" altLang="en-US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장비에서 일방적으로 </a:t>
            </a:r>
            <a:r>
              <a:rPr lang="en-US" altLang="ko-KR" sz="900" b="1" kern="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Tx</a:t>
            </a:r>
            <a:r>
              <a:rPr lang="en-US" altLang="ko-KR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Port</a:t>
            </a:r>
            <a:r>
              <a:rPr lang="ko-KR" altLang="en-US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이용하여</a:t>
            </a:r>
            <a:r>
              <a:rPr lang="en-US" altLang="ko-KR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9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9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Request/Response</a:t>
            </a:r>
            <a:r>
              <a:rPr lang="ko-KR" altLang="en-US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모두 밀어 주기 때문에 </a:t>
            </a:r>
            <a:r>
              <a:rPr lang="en-US" altLang="ko-KR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Mirror</a:t>
            </a:r>
            <a:r>
              <a:rPr lang="ko-KR" altLang="en-US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받는 포트 </a:t>
            </a:r>
            <a:r>
              <a:rPr lang="ko-KR" altLang="en-US" sz="9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하나를 </a:t>
            </a:r>
            <a:r>
              <a:rPr lang="en-US" altLang="ko-KR" sz="9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Bridge</a:t>
            </a:r>
            <a:r>
              <a:rPr lang="ko-KR" altLang="en-US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속한 </a:t>
            </a:r>
            <a:r>
              <a:rPr lang="en-US" altLang="ko-KR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Port </a:t>
            </a:r>
            <a:r>
              <a:rPr lang="ko-KR" altLang="en-US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 하나에 </a:t>
            </a:r>
            <a:r>
              <a:rPr lang="ko-KR" altLang="en-US" sz="9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연결</a:t>
            </a:r>
            <a:endParaRPr lang="en-US" altLang="ko-KR" sz="9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352600" y="2343883"/>
            <a:ext cx="6562739" cy="3245357"/>
            <a:chOff x="1352600" y="2343883"/>
            <a:chExt cx="6562739" cy="3001457"/>
          </a:xfrm>
        </p:grpSpPr>
        <p:grpSp>
          <p:nvGrpSpPr>
            <p:cNvPr id="51" name="그룹 50"/>
            <p:cNvGrpSpPr/>
            <p:nvPr/>
          </p:nvGrpSpPr>
          <p:grpSpPr>
            <a:xfrm>
              <a:off x="1352600" y="2367758"/>
              <a:ext cx="6562739" cy="2977582"/>
              <a:chOff x="1720322" y="2564200"/>
              <a:chExt cx="4518137" cy="2273216"/>
            </a:xfrm>
          </p:grpSpPr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D356B6AD-40CD-D947-EB5E-ED2FBEFD96A9}"/>
                  </a:ext>
                </a:extLst>
              </p:cNvPr>
              <p:cNvGrpSpPr/>
              <p:nvPr/>
            </p:nvGrpSpPr>
            <p:grpSpPr>
              <a:xfrm>
                <a:off x="1720322" y="2564200"/>
                <a:ext cx="4518137" cy="2273216"/>
                <a:chOff x="1720322" y="2564200"/>
                <a:chExt cx="4518137" cy="2273216"/>
              </a:xfrm>
            </p:grpSpPr>
            <p:cxnSp>
              <p:nvCxnSpPr>
                <p:cNvPr id="66" name="직선 연결선 65">
                  <a:extLst>
                    <a:ext uri="{FF2B5EF4-FFF2-40B4-BE49-F238E27FC236}">
                      <a16:creationId xmlns:a16="http://schemas.microsoft.com/office/drawing/2014/main" id="{9D39453F-C491-47B8-A994-7F234C96D305}"/>
                    </a:ext>
                  </a:extLst>
                </p:cNvPr>
                <p:cNvCxnSpPr>
                  <a:cxnSpLocks/>
                  <a:endCxn id="69" idx="0"/>
                </p:cNvCxnSpPr>
                <p:nvPr/>
              </p:nvCxnSpPr>
              <p:spPr>
                <a:xfrm>
                  <a:off x="2234981" y="3903970"/>
                  <a:ext cx="3316" cy="19678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4252281" y="2949789"/>
                  <a:ext cx="297087" cy="1644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AIPS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pic>
              <p:nvPicPr>
                <p:cNvPr id="69" name="그림 68">
                  <a:extLst>
                    <a:ext uri="{FF2B5EF4-FFF2-40B4-BE49-F238E27FC236}">
                      <a16:creationId xmlns:a16="http://schemas.microsoft.com/office/drawing/2014/main" id="{4DDBE654-40AC-1E8F-017E-BE238C6B67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048350" y="4100752"/>
                  <a:ext cx="379894" cy="554617"/>
                </a:xfrm>
                <a:prstGeom prst="rect">
                  <a:avLst/>
                </a:prstGeom>
              </p:spPr>
            </p:pic>
            <p:pic>
              <p:nvPicPr>
                <p:cNvPr id="70" name="그림 69">
                  <a:extLst>
                    <a:ext uri="{FF2B5EF4-FFF2-40B4-BE49-F238E27FC236}">
                      <a16:creationId xmlns:a16="http://schemas.microsoft.com/office/drawing/2014/main" id="{E7B0ABA2-BACC-5D56-B890-DA9B3CFD29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21684" y="2604109"/>
                  <a:ext cx="1578017" cy="3476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</p:pic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D43DEF15-2608-5527-86D3-8BB7B2707A49}"/>
                    </a:ext>
                  </a:extLst>
                </p:cNvPr>
                <p:cNvSpPr txBox="1"/>
                <p:nvPr/>
              </p:nvSpPr>
              <p:spPr>
                <a:xfrm>
                  <a:off x="1720322" y="3130122"/>
                  <a:ext cx="886781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800" b="1" dirty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[UP]</a:t>
                  </a:r>
                  <a:r>
                    <a:rPr lang="ko-KR" altLang="en-US" sz="800" b="1" dirty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 </a:t>
                  </a:r>
                  <a:r>
                    <a:rPr lang="en-US" altLang="ko-KR" sz="800" b="1" dirty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L3-Switch</a:t>
                  </a:r>
                </a:p>
              </p:txBody>
            </p:sp>
            <p:pic>
              <p:nvPicPr>
                <p:cNvPr id="72" name="그림 71">
                  <a:extLst>
                    <a:ext uri="{FF2B5EF4-FFF2-40B4-BE49-F238E27FC236}">
                      <a16:creationId xmlns:a16="http://schemas.microsoft.com/office/drawing/2014/main" id="{E7B0ABA2-BACC-5D56-B890-DA9B3CFD29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21684" y="3507894"/>
                  <a:ext cx="1578017" cy="347699"/>
                </a:xfrm>
                <a:prstGeom prst="rect">
                  <a:avLst/>
                </a:prstGeom>
              </p:spPr>
            </p:pic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2456794" y="3383757"/>
                  <a:ext cx="554275" cy="1964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ko-KR" altLang="en-US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미러 포트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3293677" y="2811049"/>
                  <a:ext cx="360237" cy="1964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eth2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pic>
              <p:nvPicPr>
                <p:cNvPr id="87" name="그림 86">
                  <a:extLst>
                    <a:ext uri="{FF2B5EF4-FFF2-40B4-BE49-F238E27FC236}">
                      <a16:creationId xmlns:a16="http://schemas.microsoft.com/office/drawing/2014/main" id="{78C36279-CD3D-42C3-A562-580CAE18965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18459" y="3537603"/>
                  <a:ext cx="720000" cy="360000"/>
                </a:xfrm>
                <a:prstGeom prst="rect">
                  <a:avLst/>
                </a:prstGeom>
              </p:spPr>
            </p:pic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5221296" y="3454281"/>
                  <a:ext cx="360237" cy="1964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eth0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cxnSp>
              <p:nvCxnSpPr>
                <p:cNvPr id="90" name="직선 연결선 89">
                  <a:extLst>
                    <a:ext uri="{FF2B5EF4-FFF2-40B4-BE49-F238E27FC236}">
                      <a16:creationId xmlns:a16="http://schemas.microsoft.com/office/drawing/2014/main" id="{7AC92C50-B6B1-427E-BBCD-456D9DB352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199701" y="3678535"/>
                  <a:ext cx="352905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92" name="그림 91">
                  <a:extLst>
                    <a:ext uri="{FF2B5EF4-FFF2-40B4-BE49-F238E27FC236}">
                      <a16:creationId xmlns:a16="http://schemas.microsoft.com/office/drawing/2014/main" id="{78C36279-CD3D-42C3-A562-580CAE18965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18459" y="2647521"/>
                  <a:ext cx="720000" cy="360000"/>
                </a:xfrm>
                <a:prstGeom prst="rect">
                  <a:avLst/>
                </a:prstGeom>
              </p:spPr>
            </p:pic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5221296" y="2564200"/>
                  <a:ext cx="360237" cy="1964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eth0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cxnSp>
              <p:nvCxnSpPr>
                <p:cNvPr id="94" name="직선 연결선 93">
                  <a:extLst>
                    <a:ext uri="{FF2B5EF4-FFF2-40B4-BE49-F238E27FC236}">
                      <a16:creationId xmlns:a16="http://schemas.microsoft.com/office/drawing/2014/main" id="{7AC92C50-B6B1-427E-BBCD-456D9DB352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199701" y="2788454"/>
                  <a:ext cx="352905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3293677" y="3704469"/>
                  <a:ext cx="360237" cy="1964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eth2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pic>
              <p:nvPicPr>
                <p:cNvPr id="97" name="그림 96">
                  <a:extLst>
                    <a:ext uri="{FF2B5EF4-FFF2-40B4-BE49-F238E27FC236}">
                      <a16:creationId xmlns:a16="http://schemas.microsoft.com/office/drawing/2014/main" id="{78C36279-CD3D-42C3-A562-580CAE18965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18459" y="4395177"/>
                  <a:ext cx="720000" cy="360000"/>
                </a:xfrm>
                <a:prstGeom prst="rect">
                  <a:avLst/>
                </a:prstGeom>
              </p:spPr>
            </p:pic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5273286" y="4311855"/>
                  <a:ext cx="256255" cy="1644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ctl0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cxnSp>
              <p:nvCxnSpPr>
                <p:cNvPr id="99" name="직선 연결선 98">
                  <a:extLst>
                    <a:ext uri="{FF2B5EF4-FFF2-40B4-BE49-F238E27FC236}">
                      <a16:creationId xmlns:a16="http://schemas.microsoft.com/office/drawing/2014/main" id="{7AC92C50-B6B1-427E-BBCD-456D9DB352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199701" y="4536109"/>
                  <a:ext cx="352905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4264421" y="3892251"/>
                  <a:ext cx="272808" cy="1644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DPX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4257799" y="4672937"/>
                  <a:ext cx="286052" cy="1644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WAF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pic>
              <p:nvPicPr>
                <p:cNvPr id="67" name="그림 66">
                  <a:extLst>
                    <a:ext uri="{FF2B5EF4-FFF2-40B4-BE49-F238E27FC236}">
                      <a16:creationId xmlns:a16="http://schemas.microsoft.com/office/drawing/2014/main" id="{122A0CF4-B92C-0107-2F99-24E872B365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022148" y="3465820"/>
                  <a:ext cx="438150" cy="438150"/>
                </a:xfrm>
                <a:prstGeom prst="rect">
                  <a:avLst/>
                </a:prstGeom>
              </p:spPr>
            </p:pic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3351739" y="4606775"/>
                  <a:ext cx="244114" cy="1644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tp0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</p:grpSp>
          <p:cxnSp>
            <p:nvCxnSpPr>
              <p:cNvPr id="54" name="꺾인 연결선 53"/>
              <p:cNvCxnSpPr>
                <a:endCxn id="70" idx="1"/>
              </p:cNvCxnSpPr>
              <p:nvPr/>
            </p:nvCxnSpPr>
            <p:spPr>
              <a:xfrm flipV="1">
                <a:off x="2460298" y="2777959"/>
                <a:ext cx="1161386" cy="774559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꺾인 연결선 102"/>
              <p:cNvCxnSpPr/>
              <p:nvPr/>
            </p:nvCxnSpPr>
            <p:spPr>
              <a:xfrm>
                <a:off x="2460298" y="3802913"/>
                <a:ext cx="1161386" cy="768084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1104B60-7C67-4BDF-9B1A-FF4E60BFB369}"/>
                </a:ext>
              </a:extLst>
            </p:cNvPr>
            <p:cNvSpPr txBox="1"/>
            <p:nvPr/>
          </p:nvSpPr>
          <p:spPr>
            <a:xfrm>
              <a:off x="7108897" y="3698608"/>
              <a:ext cx="754872" cy="216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Console</a:t>
              </a:r>
              <a:endParaRPr lang="ko-KR" altLang="en-US" sz="700" b="1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E7B0ABA2-BACC-5D56-B890-DA9B3CFD2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09344" y="4651450"/>
              <a:ext cx="2292120" cy="455435"/>
            </a:xfrm>
            <a:prstGeom prst="rect">
              <a:avLst/>
            </a:prstGeom>
          </p:spPr>
        </p:pic>
        <p:cxnSp>
          <p:nvCxnSpPr>
            <p:cNvPr id="37" name="직선 연결선 36"/>
            <p:cNvCxnSpPr>
              <a:stCxn id="67" idx="3"/>
              <a:endCxn id="72" idx="1"/>
            </p:cNvCxnSpPr>
            <p:nvPr/>
          </p:nvCxnSpPr>
          <p:spPr>
            <a:xfrm flipV="1">
              <a:off x="2427439" y="3831578"/>
              <a:ext cx="1686950" cy="41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1104B60-7C67-4BDF-9B1A-FF4E60BFB369}"/>
                </a:ext>
              </a:extLst>
            </p:cNvPr>
            <p:cNvSpPr txBox="1"/>
            <p:nvPr/>
          </p:nvSpPr>
          <p:spPr>
            <a:xfrm>
              <a:off x="7071681" y="2549730"/>
              <a:ext cx="754872" cy="2620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Console</a:t>
              </a:r>
              <a:endParaRPr lang="ko-KR" altLang="en-US" sz="700" b="1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1104B60-7C67-4BDF-9B1A-FF4E60BFB369}"/>
                </a:ext>
              </a:extLst>
            </p:cNvPr>
            <p:cNvSpPr txBox="1"/>
            <p:nvPr/>
          </p:nvSpPr>
          <p:spPr>
            <a:xfrm>
              <a:off x="7108897" y="4842389"/>
              <a:ext cx="754872" cy="216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Console</a:t>
              </a:r>
              <a:endParaRPr lang="ko-KR" altLang="en-US" sz="700" b="1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" name="타원 1"/>
            <p:cNvSpPr/>
            <p:nvPr/>
          </p:nvSpPr>
          <p:spPr>
            <a:xfrm>
              <a:off x="3824112" y="2343883"/>
              <a:ext cx="839654" cy="2580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tx1"/>
                  </a:solidFill>
                </a:rPr>
                <a:t>TAP</a:t>
              </a:r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타원 37"/>
            <p:cNvSpPr/>
            <p:nvPr/>
          </p:nvSpPr>
          <p:spPr>
            <a:xfrm>
              <a:off x="3824112" y="3474523"/>
              <a:ext cx="839654" cy="2580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tx1"/>
                  </a:solidFill>
                </a:rPr>
                <a:t>inline</a:t>
              </a:r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타원 38"/>
            <p:cNvSpPr/>
            <p:nvPr/>
          </p:nvSpPr>
          <p:spPr>
            <a:xfrm>
              <a:off x="3814348" y="4534442"/>
              <a:ext cx="849418" cy="2580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tx1"/>
                  </a:solidFill>
                </a:rPr>
                <a:t>Monitor</a:t>
              </a:r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타원 39"/>
            <p:cNvSpPr/>
            <p:nvPr/>
          </p:nvSpPr>
          <p:spPr>
            <a:xfrm>
              <a:off x="3824112" y="3266822"/>
              <a:ext cx="839654" cy="2580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b="1" dirty="0" smtClean="0">
                  <a:solidFill>
                    <a:schemeClr val="tx1"/>
                  </a:solidFill>
                </a:rPr>
                <a:t>detector</a:t>
              </a:r>
              <a:endParaRPr lang="ko-KR" altLang="en-US" sz="9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468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CF0587AA-CD66-4868-B320-7B5037D2DD0E}"/>
              </a:ext>
            </a:extLst>
          </p:cNvPr>
          <p:cNvSpPr txBox="1">
            <a:spLocks/>
          </p:cNvSpPr>
          <p:nvPr/>
        </p:nvSpPr>
        <p:spPr>
          <a:xfrm>
            <a:off x="2747757" y="2492896"/>
            <a:ext cx="7128792" cy="18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000" b="1" dirty="0">
                <a:latin typeface="+mj-ea"/>
                <a:cs typeface="Arial" panose="020B0604020202020204" pitchFamily="34" charset="0"/>
              </a:rPr>
              <a:t>3</a:t>
            </a:r>
            <a:r>
              <a:rPr lang="en-US" altLang="ko-KR" sz="3000" b="1" dirty="0" smtClean="0">
                <a:latin typeface="+mj-ea"/>
                <a:cs typeface="Arial" panose="020B0604020202020204" pitchFamily="34" charset="0"/>
              </a:rPr>
              <a:t>. POC </a:t>
            </a:r>
            <a:r>
              <a:rPr lang="ko-KR" altLang="en-US" sz="3000" b="1" dirty="0" smtClean="0">
                <a:latin typeface="+mj-ea"/>
                <a:cs typeface="Arial" panose="020B0604020202020204" pitchFamily="34" charset="0"/>
              </a:rPr>
              <a:t>장비 설정 </a:t>
            </a:r>
            <a:r>
              <a:rPr lang="en-US" altLang="ko-KR" sz="3000" b="1" dirty="0" smtClean="0">
                <a:latin typeface="+mj-ea"/>
                <a:cs typeface="Arial" panose="020B0604020202020204" pitchFamily="34" charset="0"/>
              </a:rPr>
              <a:t>(DPX)</a:t>
            </a:r>
            <a:endParaRPr lang="en-US" altLang="ko-KR" sz="3000" b="1" dirty="0">
              <a:latin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58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DPX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MGT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(eth0)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 GUI) [Network]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인터페이스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eth0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객체 더블 클릭 후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IPv4 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주소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입력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04" y="1856943"/>
            <a:ext cx="8712968" cy="42506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103" y="2761853"/>
            <a:ext cx="2688306" cy="36724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직사각형 14"/>
          <p:cNvSpPr/>
          <p:nvPr/>
        </p:nvSpPr>
        <p:spPr>
          <a:xfrm>
            <a:off x="516062" y="2145556"/>
            <a:ext cx="200744" cy="216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/>
          <p:cNvCxnSpPr>
            <a:stCxn id="15" idx="3"/>
          </p:cNvCxnSpPr>
          <p:nvPr/>
        </p:nvCxnSpPr>
        <p:spPr>
          <a:xfrm>
            <a:off x="716806" y="2253568"/>
            <a:ext cx="3083297" cy="146346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71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DPX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라우팅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 GUI) [Network]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라우팅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[IPv4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라우팅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“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목적지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게이트웨이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인터페이스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55" y="1689974"/>
            <a:ext cx="9445097" cy="323510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800" y="3068960"/>
            <a:ext cx="4176463" cy="33843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1943944" y="2420888"/>
            <a:ext cx="200744" cy="216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/>
          <p:cNvCxnSpPr>
            <a:stCxn id="10" idx="3"/>
          </p:cNvCxnSpPr>
          <p:nvPr/>
        </p:nvCxnSpPr>
        <p:spPr>
          <a:xfrm>
            <a:off x="2144688" y="2528900"/>
            <a:ext cx="1008112" cy="9721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00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54" y="1675564"/>
            <a:ext cx="9445097" cy="37200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DPX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Ipv4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 GUI) [System]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[IPv4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주소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“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Ipv4 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주소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809" y="3081114"/>
            <a:ext cx="3963626" cy="29401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2216696" y="2449463"/>
            <a:ext cx="200744" cy="216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/>
          <p:cNvCxnSpPr>
            <a:stCxn id="10" idx="3"/>
          </p:cNvCxnSpPr>
          <p:nvPr/>
        </p:nvCxnSpPr>
        <p:spPr>
          <a:xfrm>
            <a:off x="2417440" y="2557475"/>
            <a:ext cx="807368" cy="130357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97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DPX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인터페이스 설정</a:t>
            </a: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미러 연결 포트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GUI) 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[Network] &gt; [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인터페이스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유형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이름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/WAN,LAN 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인터페이스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(LLCF 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설정은 비활성화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- </a:t>
            </a:r>
            <a:r>
              <a:rPr lang="ko-KR" altLang="en-US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예시</a:t>
            </a: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유형 </a:t>
            </a: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브리지 </a:t>
            </a: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이름 </a:t>
            </a: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br23 / WAN : eth2, LAN : eth3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04" y="2077029"/>
            <a:ext cx="8856984" cy="42506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6816" y="2439270"/>
            <a:ext cx="3056344" cy="38884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직사각형 7"/>
          <p:cNvSpPr/>
          <p:nvPr/>
        </p:nvSpPr>
        <p:spPr>
          <a:xfrm>
            <a:off x="503362" y="2367930"/>
            <a:ext cx="200744" cy="216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>
            <a:stCxn id="8" idx="3"/>
          </p:cNvCxnSpPr>
          <p:nvPr/>
        </p:nvCxnSpPr>
        <p:spPr>
          <a:xfrm>
            <a:off x="704106" y="2475942"/>
            <a:ext cx="2612710" cy="102506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03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289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DPX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PPF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설정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CLI) admin#&gt; </a:t>
            </a:r>
            <a:r>
              <a:rPr lang="en-US" altLang="ko-KR" sz="1200" b="1" kern="0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set_ppf_port_add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인터페이스명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미러 연결 인터페이스 입력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admin#&gt;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apply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system#&gt;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reboot</a:t>
            </a:r>
          </a:p>
          <a:p>
            <a:pPr lvl="0" algn="just" fontAlgn="base">
              <a:lnSpc>
                <a:spcPct val="160000"/>
              </a:lnSpc>
            </a:pPr>
            <a:endParaRPr lang="en-US" altLang="ko-KR" sz="1200" b="1" kern="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endParaRPr lang="en-US" altLang="ko-KR" sz="12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- PPF </a:t>
            </a:r>
            <a:r>
              <a:rPr lang="ko-KR" altLang="en-US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설정 확인</a:t>
            </a:r>
            <a:endParaRPr lang="en-US" altLang="ko-KR" sz="1200" b="1" kern="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CLI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admin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#&gt;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err="1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get_ppf_port</a:t>
            </a:r>
            <a:endParaRPr lang="en-US" altLang="ko-KR" sz="1200" b="1" kern="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954" y="3539473"/>
            <a:ext cx="2149385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30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53" y="1947788"/>
            <a:ext cx="9445097" cy="36846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DPX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보호대상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IPv4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GUI) [Object]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보호 대상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[IPv4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보호 대상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“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보호 대상 이름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입력 방법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보호 대상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주소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별도 요청 없을 경우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Default 0.0.0.0/0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설정으로 진행 여부 고객 협의 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768" y="3068960"/>
            <a:ext cx="4104456" cy="33998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1904472" y="2960948"/>
            <a:ext cx="200744" cy="216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화살표 연결선 10"/>
          <p:cNvCxnSpPr>
            <a:stCxn id="10" idx="3"/>
          </p:cNvCxnSpPr>
          <p:nvPr/>
        </p:nvCxnSpPr>
        <p:spPr>
          <a:xfrm>
            <a:off x="2105216" y="3068960"/>
            <a:ext cx="759552" cy="82322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23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DPX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&gt; IPv4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필터 로그 설정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GUI) [System]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[IPv4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필터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“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로그 활성화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584" y="1643169"/>
            <a:ext cx="7208712" cy="466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73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DPX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&gt; </a:t>
            </a:r>
            <a:r>
              <a:rPr lang="en-US" altLang="ko-KR" sz="1500" b="1" kern="0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SecurityZone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필터 설정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GUI) [Zone] &gt; [Zone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[IPv4 Zone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정책 편집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필터 설정 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632" y="1700808"/>
            <a:ext cx="6408712" cy="47525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8989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DPX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행위 규칙 </a:t>
            </a:r>
            <a:r>
              <a:rPr lang="ko-KR" altLang="en-US" sz="1500" b="1" kern="0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임계치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설정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GUI) [Zone] &gt; [Zone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[IPv4 Zone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정책 편집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행위 규칙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 규칙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DDoS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DoS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kern="0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임계치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수정 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8" y="1629452"/>
            <a:ext cx="9289031" cy="47518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041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DPX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&gt; Self-Learn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GUI) [Zone] &gt; [Zone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[IPv4 Zone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정책 편집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[Self-Learn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[Self-Learn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정책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 “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이름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일정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7" y="1629452"/>
            <a:ext cx="9289032" cy="47518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직사각형 8"/>
          <p:cNvSpPr/>
          <p:nvPr/>
        </p:nvSpPr>
        <p:spPr>
          <a:xfrm>
            <a:off x="2303984" y="2132856"/>
            <a:ext cx="200744" cy="216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/>
          <p:cNvCxnSpPr>
            <a:stCxn id="9" idx="3"/>
          </p:cNvCxnSpPr>
          <p:nvPr/>
        </p:nvCxnSpPr>
        <p:spPr>
          <a:xfrm>
            <a:off x="2504728" y="2240868"/>
            <a:ext cx="1512168" cy="123447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73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DPX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미러 케이블 연결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306" y="1916832"/>
            <a:ext cx="7865395" cy="35195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구름 모양 설명선 8"/>
          <p:cNvSpPr/>
          <p:nvPr/>
        </p:nvSpPr>
        <p:spPr>
          <a:xfrm>
            <a:off x="2576736" y="2204864"/>
            <a:ext cx="3168352" cy="861269"/>
          </a:xfrm>
          <a:prstGeom prst="cloudCallout">
            <a:avLst>
              <a:gd name="adj1" fmla="val -15681"/>
              <a:gd name="adj2" fmla="val 9630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chemeClr val="tx1"/>
                </a:solidFill>
              </a:rPr>
              <a:t>스위치 미러 포트 </a:t>
            </a:r>
            <a:endParaRPr lang="en-US" altLang="ko-KR" sz="15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b="1" dirty="0" smtClean="0">
                <a:solidFill>
                  <a:schemeClr val="tx1"/>
                </a:solidFill>
              </a:rPr>
              <a:t>케이블 </a:t>
            </a:r>
            <a:r>
              <a:rPr lang="en-US" altLang="ko-KR" sz="1500" b="1" dirty="0" smtClean="0">
                <a:solidFill>
                  <a:schemeClr val="tx1"/>
                </a:solidFill>
              </a:rPr>
              <a:t>eth2 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포트 연결</a:t>
            </a:r>
            <a:endParaRPr lang="en-US" altLang="ko-KR" sz="15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01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DPX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트래픽 및 로그 확인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GUI)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모니터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실시간 트래픽 통계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트래픽 확인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11" y="1629452"/>
            <a:ext cx="8784977" cy="47518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순서도: 문서 8"/>
          <p:cNvSpPr/>
          <p:nvPr/>
        </p:nvSpPr>
        <p:spPr>
          <a:xfrm>
            <a:off x="7113240" y="1628800"/>
            <a:ext cx="2232248" cy="576064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실시간 </a:t>
            </a:r>
            <a:r>
              <a:rPr lang="ko-KR" altLang="en-US" b="1" smtClean="0">
                <a:solidFill>
                  <a:schemeClr val="tx1"/>
                </a:solidFill>
              </a:rPr>
              <a:t>트래픽 통계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63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DPX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트래픽 및 로그 확인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GUI) [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모니터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공격 탐지 로그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필터 로그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 확인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0" y="1700808"/>
            <a:ext cx="9433048" cy="20162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0" y="3851360"/>
            <a:ext cx="9433048" cy="26019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순서도: 문서 5"/>
          <p:cNvSpPr/>
          <p:nvPr/>
        </p:nvSpPr>
        <p:spPr>
          <a:xfrm>
            <a:off x="7977336" y="1700808"/>
            <a:ext cx="1728192" cy="432048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필터 로그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순서도: 문서 7"/>
          <p:cNvSpPr/>
          <p:nvPr/>
        </p:nvSpPr>
        <p:spPr>
          <a:xfrm>
            <a:off x="7977336" y="3834402"/>
            <a:ext cx="1728192" cy="432048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공격 탐지 로그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6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CF0587AA-CD66-4868-B320-7B5037D2DD0E}"/>
              </a:ext>
            </a:extLst>
          </p:cNvPr>
          <p:cNvSpPr txBox="1">
            <a:spLocks/>
          </p:cNvSpPr>
          <p:nvPr/>
        </p:nvSpPr>
        <p:spPr>
          <a:xfrm>
            <a:off x="2747757" y="2492896"/>
            <a:ext cx="7128792" cy="18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000" b="1" dirty="0">
                <a:latin typeface="+mj-ea"/>
                <a:cs typeface="Arial" panose="020B0604020202020204" pitchFamily="34" charset="0"/>
              </a:rPr>
              <a:t>3</a:t>
            </a:r>
            <a:r>
              <a:rPr lang="en-US" altLang="ko-KR" sz="3000" b="1" dirty="0" smtClean="0">
                <a:latin typeface="+mj-ea"/>
                <a:cs typeface="Arial" panose="020B0604020202020204" pitchFamily="34" charset="0"/>
              </a:rPr>
              <a:t>. POC </a:t>
            </a:r>
            <a:r>
              <a:rPr lang="ko-KR" altLang="en-US" sz="3000" b="1" dirty="0" smtClean="0">
                <a:latin typeface="+mj-ea"/>
                <a:cs typeface="Arial" panose="020B0604020202020204" pitchFamily="34" charset="0"/>
              </a:rPr>
              <a:t>장비 설정 </a:t>
            </a:r>
            <a:r>
              <a:rPr lang="en-US" altLang="ko-KR" sz="3000" b="1" dirty="0" smtClean="0">
                <a:latin typeface="+mj-ea"/>
                <a:cs typeface="Arial" panose="020B0604020202020204" pitchFamily="34" charset="0"/>
              </a:rPr>
              <a:t>(AIPS)</a:t>
            </a:r>
            <a:endParaRPr lang="en-US" altLang="ko-KR" sz="3000" b="1" dirty="0">
              <a:latin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33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3-2. AIPS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MGT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(eth0)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- GUI) [System]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네트워크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인터페이스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eth0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객체 더블 클릭 후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IPv4 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주소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입력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0" y="1657258"/>
            <a:ext cx="9361040" cy="46520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8804" y="2028619"/>
            <a:ext cx="3600400" cy="42807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0832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3-2. AIPS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라우팅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GUI) [System]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네트워크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라우팅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“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이름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목적지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게이트웨이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84" y="1629452"/>
            <a:ext cx="9297019" cy="47518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223" y="2492896"/>
            <a:ext cx="3725994" cy="34539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직사각형 4"/>
          <p:cNvSpPr/>
          <p:nvPr/>
        </p:nvSpPr>
        <p:spPr>
          <a:xfrm>
            <a:off x="2000672" y="2386980"/>
            <a:ext cx="288032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/>
          <p:cNvCxnSpPr>
            <a:stCxn id="5" idx="3"/>
          </p:cNvCxnSpPr>
          <p:nvPr/>
        </p:nvCxnSpPr>
        <p:spPr>
          <a:xfrm>
            <a:off x="2288704" y="2530996"/>
            <a:ext cx="1224136" cy="32194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56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3-2. AIPS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Ipv4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 GUI) [System]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주소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“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</a:t>
            </a:r>
            <a:r>
              <a:rPr lang="en-US" altLang="ko-KR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 </a:t>
            </a:r>
            <a:r>
              <a:rPr lang="ko-KR" altLang="en-US" sz="1200" b="1" kern="0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주소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8" y="1629452"/>
            <a:ext cx="9289032" cy="47518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179" y="2897251"/>
            <a:ext cx="3814671" cy="29714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직사각형 8"/>
          <p:cNvSpPr/>
          <p:nvPr/>
        </p:nvSpPr>
        <p:spPr>
          <a:xfrm>
            <a:off x="2000672" y="2747020"/>
            <a:ext cx="288032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화살표 연결선 9"/>
          <p:cNvCxnSpPr>
            <a:stCxn id="9" idx="3"/>
          </p:cNvCxnSpPr>
          <p:nvPr/>
        </p:nvCxnSpPr>
        <p:spPr>
          <a:xfrm>
            <a:off x="2288704" y="2891036"/>
            <a:ext cx="1224136" cy="53796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82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3-2. AIPS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인터페이스 설정</a:t>
            </a: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미러 연결 포트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GUI)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System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네트워크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세그먼트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미러 케이블 연결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세그먼트 및 인터페이스 활성화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유형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Tap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b="1" kern="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- </a:t>
            </a:r>
            <a:r>
              <a:rPr lang="ko-KR" altLang="en-US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예시</a:t>
            </a: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SEG/2 </a:t>
            </a:r>
            <a:r>
              <a:rPr lang="ko-KR" altLang="en-US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세그먼트 사용 </a:t>
            </a: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 체크 </a:t>
            </a: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유형 </a:t>
            </a: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Tap</a:t>
            </a:r>
            <a:r>
              <a:rPr lang="ko-KR" altLang="en-US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인터페이스 </a:t>
            </a: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eth6 : </a:t>
            </a:r>
            <a:r>
              <a:rPr lang="ko-KR" altLang="en-US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 체크 </a:t>
            </a:r>
            <a:endParaRPr lang="en-US" altLang="ko-KR" sz="1200" b="1" kern="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8" y="1924918"/>
            <a:ext cx="9289032" cy="44564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119" y="2348880"/>
            <a:ext cx="3366401" cy="40324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7286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3-2. AIPS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en-US" altLang="ko-KR" sz="1500" b="1" kern="0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SecurityZone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GUI) [Policy] &gt; [IPS] &gt; [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SecurityZone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POC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전용 </a:t>
            </a:r>
            <a:r>
              <a:rPr lang="en-US" altLang="ko-KR" sz="1200" b="1" kern="0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SecurityZone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생성 및 미러 연결 세그먼트 할당</a:t>
            </a:r>
            <a:endParaRPr lang="en-US" altLang="ko-KR" sz="1200" b="1" kern="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- </a:t>
            </a:r>
            <a:r>
              <a:rPr lang="ko-KR" altLang="en-US" sz="12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보안 프로파일 활성화 </a:t>
            </a:r>
            <a:r>
              <a:rPr lang="en-US" altLang="ko-KR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b="1" kern="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시그니처</a:t>
            </a:r>
            <a:r>
              <a:rPr lang="ko-KR" altLang="en-US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규칙 </a:t>
            </a:r>
            <a:r>
              <a:rPr lang="en-US" altLang="ko-KR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행위 규칙 </a:t>
            </a:r>
            <a:r>
              <a:rPr lang="en-US" altLang="ko-KR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애플리케이션 제어 </a:t>
            </a:r>
            <a:r>
              <a:rPr lang="en-US" altLang="ko-KR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웹 방어 </a:t>
            </a:r>
            <a:r>
              <a:rPr lang="en-US" altLang="ko-KR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자산 인지 </a:t>
            </a:r>
            <a:r>
              <a:rPr lang="en-US" altLang="ko-KR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프로토콜 이상 </a:t>
            </a:r>
            <a:r>
              <a:rPr lang="en-US" altLang="ko-KR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C&amp;C </a:t>
            </a:r>
            <a:r>
              <a:rPr lang="ko-KR" altLang="en-US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연결 차단 </a:t>
            </a:r>
            <a:r>
              <a:rPr lang="en-US" altLang="ko-KR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규칙 부하 검사</a:t>
            </a:r>
            <a:r>
              <a:rPr lang="en-US" altLang="ko-KR" sz="900" b="1" kern="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900" b="1" kern="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8" y="1917954"/>
            <a:ext cx="9289032" cy="44633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856" y="2348880"/>
            <a:ext cx="3672408" cy="40324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9074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055027" y="1921309"/>
            <a:ext cx="7866674" cy="3515108"/>
            <a:chOff x="1055027" y="1921309"/>
            <a:chExt cx="7866674" cy="3515108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027" y="1921309"/>
              <a:ext cx="7866674" cy="3515108"/>
            </a:xfrm>
            <a:prstGeom prst="rect">
              <a:avLst/>
            </a:prstGeom>
          </p:spPr>
        </p:pic>
        <p:sp>
          <p:nvSpPr>
            <p:cNvPr id="8" name="직사각형 7"/>
            <p:cNvSpPr/>
            <p:nvPr/>
          </p:nvSpPr>
          <p:spPr>
            <a:xfrm>
              <a:off x="3224808" y="3462838"/>
              <a:ext cx="432048" cy="326201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3-2. AIPS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미러 케이블 연결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구름 모양 설명선 8"/>
          <p:cNvSpPr/>
          <p:nvPr/>
        </p:nvSpPr>
        <p:spPr>
          <a:xfrm>
            <a:off x="2576736" y="2204864"/>
            <a:ext cx="3168352" cy="861269"/>
          </a:xfrm>
          <a:prstGeom prst="cloudCallout">
            <a:avLst>
              <a:gd name="adj1" fmla="val -15681"/>
              <a:gd name="adj2" fmla="val 9630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chemeClr val="tx1"/>
                </a:solidFill>
              </a:rPr>
              <a:t>스위치 미러 포트 </a:t>
            </a:r>
            <a:endParaRPr lang="en-US" altLang="ko-KR" sz="15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b="1" dirty="0" smtClean="0">
                <a:solidFill>
                  <a:schemeClr val="tx1"/>
                </a:solidFill>
              </a:rPr>
              <a:t>케이블 </a:t>
            </a:r>
            <a:r>
              <a:rPr lang="en-US" altLang="ko-KR" sz="1500" b="1" dirty="0" smtClean="0">
                <a:solidFill>
                  <a:schemeClr val="tx1"/>
                </a:solidFill>
              </a:rPr>
              <a:t>eth2 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포트 연결</a:t>
            </a:r>
            <a:endParaRPr lang="en-US" altLang="ko-KR" sz="15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50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3-2. AIPS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트래픽 및 로그 확인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GUI) [Monitor]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모니터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IPS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세션 정보 확인</a:t>
            </a:r>
            <a:endParaRPr lang="en-US" altLang="ko-KR" sz="1200" b="1" kern="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8" y="1783076"/>
            <a:ext cx="9289032" cy="45982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순서도: 문서 8"/>
          <p:cNvSpPr/>
          <p:nvPr/>
        </p:nvSpPr>
        <p:spPr>
          <a:xfrm>
            <a:off x="7905328" y="1783076"/>
            <a:ext cx="1728192" cy="432048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세션 모니터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8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44" y="1798459"/>
            <a:ext cx="9295175" cy="45828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3-2. AIPS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트래픽 및 로그 확인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- GUI) [Monitor]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탐지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 모니터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&gt; 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탐지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차단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실시간 탐지 로그 확인</a:t>
            </a:r>
            <a:endParaRPr lang="en-US" altLang="ko-KR" sz="1200" b="1" kern="0" dirty="0" smtClea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순서도: 문서 8"/>
          <p:cNvSpPr/>
          <p:nvPr/>
        </p:nvSpPr>
        <p:spPr>
          <a:xfrm>
            <a:off x="7905328" y="1783076"/>
            <a:ext cx="1728192" cy="432048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탐지</a:t>
            </a:r>
            <a:r>
              <a:rPr lang="en-US" altLang="ko-KR" b="1" dirty="0" smtClean="0">
                <a:solidFill>
                  <a:schemeClr val="tx1"/>
                </a:solidFill>
              </a:rPr>
              <a:t>/</a:t>
            </a:r>
            <a:r>
              <a:rPr lang="ko-KR" altLang="en-US" b="1" dirty="0" smtClean="0">
                <a:solidFill>
                  <a:schemeClr val="tx1"/>
                </a:solidFill>
              </a:rPr>
              <a:t>차단 로그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7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3-2. AIPS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미러 구성 제약사항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920552" y="1483249"/>
            <a:ext cx="68407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/>
              <a:t>&gt; </a:t>
            </a:r>
            <a:r>
              <a:rPr lang="ko-KR" altLang="en-US" sz="1200" b="1" dirty="0" smtClean="0"/>
              <a:t>내부 테스트 확인 내용으로 제조사 확인 필요</a:t>
            </a:r>
            <a:r>
              <a:rPr lang="en-US" altLang="ko-KR" sz="1200" b="1" dirty="0"/>
              <a:t>.</a:t>
            </a:r>
            <a:endParaRPr lang="en-US" altLang="ko-KR" sz="1200" b="1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- SSL Inspection </a:t>
            </a:r>
            <a:r>
              <a:rPr lang="ko-KR" altLang="en-US" sz="1200" dirty="0" smtClean="0"/>
              <a:t>기능 동작 </a:t>
            </a:r>
            <a:r>
              <a:rPr lang="en-US" altLang="ko-KR" sz="1200" dirty="0" smtClean="0"/>
              <a:t>X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  </a:t>
            </a:r>
            <a:r>
              <a:rPr lang="en-US" altLang="ko-KR" sz="1200" dirty="0" smtClean="0"/>
              <a:t>- </a:t>
            </a:r>
            <a:r>
              <a:rPr lang="en-US" altLang="ko-KR" sz="1200" dirty="0" err="1" smtClean="0"/>
              <a:t>SecurityZone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우선순위 동작 </a:t>
            </a:r>
            <a:r>
              <a:rPr lang="en-US" altLang="ko-KR" sz="1200" dirty="0" smtClean="0"/>
              <a:t>X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- </a:t>
            </a:r>
            <a:r>
              <a:rPr lang="ko-KR" altLang="en-US" sz="1200" dirty="0" err="1" smtClean="0"/>
              <a:t>시그니처</a:t>
            </a:r>
            <a:r>
              <a:rPr lang="ko-KR" altLang="en-US" sz="1200" dirty="0" smtClean="0"/>
              <a:t> 규칙 차단 설정해도 로그에는 무조건 탐지로 표기</a:t>
            </a:r>
            <a:r>
              <a:rPr lang="en-US" altLang="ko-KR" sz="1200" dirty="0" smtClean="0"/>
              <a:t> (</a:t>
            </a:r>
            <a:r>
              <a:rPr lang="ko-KR" altLang="en-US" sz="1200" dirty="0" err="1" smtClean="0"/>
              <a:t>차단로그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X / </a:t>
            </a:r>
            <a:r>
              <a:rPr lang="ko-KR" altLang="en-US" sz="1200" dirty="0" err="1" smtClean="0"/>
              <a:t>탐지로그만</a:t>
            </a:r>
            <a:r>
              <a:rPr lang="en-US" altLang="ko-KR" sz="1200" dirty="0" smtClean="0"/>
              <a:t>)</a:t>
            </a:r>
          </a:p>
          <a:p>
            <a:endParaRPr lang="en-US" altLang="ko-KR" sz="1200" b="1" dirty="0" smtClean="0"/>
          </a:p>
          <a:p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01754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CF0587AA-CD66-4868-B320-7B5037D2DD0E}"/>
              </a:ext>
            </a:extLst>
          </p:cNvPr>
          <p:cNvSpPr txBox="1">
            <a:spLocks/>
          </p:cNvSpPr>
          <p:nvPr/>
        </p:nvSpPr>
        <p:spPr>
          <a:xfrm>
            <a:off x="2747757" y="2492896"/>
            <a:ext cx="7128792" cy="18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000" b="1" dirty="0">
                <a:latin typeface="+mj-ea"/>
                <a:cs typeface="Arial" panose="020B0604020202020204" pitchFamily="34" charset="0"/>
              </a:rPr>
              <a:t>3</a:t>
            </a:r>
            <a:r>
              <a:rPr lang="en-US" altLang="ko-KR" sz="3000" b="1" dirty="0" smtClean="0">
                <a:latin typeface="+mj-ea"/>
                <a:cs typeface="Arial" panose="020B0604020202020204" pitchFamily="34" charset="0"/>
              </a:rPr>
              <a:t>. POC </a:t>
            </a:r>
            <a:r>
              <a:rPr lang="ko-KR" altLang="en-US" sz="3000" b="1" dirty="0" smtClean="0">
                <a:latin typeface="+mj-ea"/>
                <a:cs typeface="Arial" panose="020B0604020202020204" pitchFamily="34" charset="0"/>
              </a:rPr>
              <a:t>장비 설정 </a:t>
            </a:r>
            <a:r>
              <a:rPr lang="en-US" altLang="ko-KR" sz="3000" b="1" dirty="0" smtClean="0">
                <a:latin typeface="+mj-ea"/>
                <a:cs typeface="Arial" panose="020B0604020202020204" pitchFamily="34" charset="0"/>
              </a:rPr>
              <a:t>(</a:t>
            </a:r>
            <a:r>
              <a:rPr lang="en-US" altLang="ko-KR" sz="3000" b="1" dirty="0" smtClean="0">
                <a:latin typeface="+mj-ea"/>
                <a:cs typeface="Arial" panose="020B0604020202020204" pitchFamily="34" charset="0"/>
              </a:rPr>
              <a:t>WAF</a:t>
            </a:r>
            <a:r>
              <a:rPr lang="en-US" altLang="ko-KR" sz="3000" b="1" dirty="0" smtClean="0">
                <a:latin typeface="+mj-ea"/>
                <a:cs typeface="Arial" panose="020B0604020202020204" pitchFamily="34" charset="0"/>
              </a:rPr>
              <a:t>)</a:t>
            </a:r>
            <a:endParaRPr lang="en-US" altLang="ko-KR" sz="3000" b="1" dirty="0">
              <a:latin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08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411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3-3. WAF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24436"/>
              </p:ext>
            </p:extLst>
          </p:nvPr>
        </p:nvGraphicFramePr>
        <p:xfrm>
          <a:off x="344488" y="927794"/>
          <a:ext cx="9217025" cy="5309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936">
                  <a:extLst>
                    <a:ext uri="{9D8B030D-6E8A-4147-A177-3AD203B41FA5}">
                      <a16:colId xmlns:a16="http://schemas.microsoft.com/office/drawing/2014/main" val="794191399"/>
                    </a:ext>
                  </a:extLst>
                </a:gridCol>
                <a:gridCol w="1506050">
                  <a:extLst>
                    <a:ext uri="{9D8B030D-6E8A-4147-A177-3AD203B41FA5}">
                      <a16:colId xmlns:a16="http://schemas.microsoft.com/office/drawing/2014/main" val="1450298539"/>
                    </a:ext>
                  </a:extLst>
                </a:gridCol>
                <a:gridCol w="1506050">
                  <a:extLst>
                    <a:ext uri="{9D8B030D-6E8A-4147-A177-3AD203B41FA5}">
                      <a16:colId xmlns:a16="http://schemas.microsoft.com/office/drawing/2014/main" val="1680491613"/>
                    </a:ext>
                  </a:extLst>
                </a:gridCol>
                <a:gridCol w="662662">
                  <a:extLst>
                    <a:ext uri="{9D8B030D-6E8A-4147-A177-3AD203B41FA5}">
                      <a16:colId xmlns:a16="http://schemas.microsoft.com/office/drawing/2014/main" val="827886490"/>
                    </a:ext>
                  </a:extLst>
                </a:gridCol>
                <a:gridCol w="5060327">
                  <a:extLst>
                    <a:ext uri="{9D8B030D-6E8A-4147-A177-3AD203B41FA5}">
                      <a16:colId xmlns:a16="http://schemas.microsoft.com/office/drawing/2014/main" val="3499220649"/>
                    </a:ext>
                  </a:extLst>
                </a:gridCol>
              </a:tblGrid>
              <a:tr h="4413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항목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설정 위치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설정 명령어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961899"/>
                  </a:ext>
                </a:extLst>
              </a:tr>
              <a:tr h="652510"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 smtClean="0"/>
                        <a:t>1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MGT </a:t>
                      </a:r>
                      <a:r>
                        <a:rPr lang="ko-KR" altLang="en-US" sz="1200" b="1" dirty="0" smtClean="0"/>
                        <a:t>설정</a:t>
                      </a:r>
                      <a:r>
                        <a:rPr lang="en-US" altLang="ko-KR" sz="1200" b="1" dirty="0" smtClean="0"/>
                        <a:t>(ctl0)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Network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l" fontAlgn="base">
                        <a:lnSpc>
                          <a:spcPct val="100000"/>
                        </a:lnSpc>
                      </a:pP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CLI) </a:t>
                      </a: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:(network)# if add ctl0 </a:t>
                      </a:r>
                      <a:r>
                        <a:rPr lang="en-US" altLang="ko-KR" sz="1200" b="0" kern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x.x.x.x</a:t>
                      </a:r>
                      <a:r>
                        <a:rPr lang="en-US" altLang="ko-KR" sz="1200" b="0" kern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/x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kern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0" kern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 </a:t>
                      </a:r>
                      <a:r>
                        <a:rPr lang="en-US" altLang="ko-KR" sz="1200" b="0" kern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IP)</a:t>
                      </a:r>
                    </a:p>
                    <a:p>
                      <a:pPr algn="l" fontAlgn="base">
                        <a:lnSpc>
                          <a:spcPct val="100000"/>
                        </a:lnSpc>
                      </a:pP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</a:t>
                      </a: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:(network)# save configuration </a:t>
                      </a:r>
                      <a:endParaRPr lang="ko-KR" alt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992143"/>
                  </a:ext>
                </a:extLst>
              </a:tr>
              <a:tr h="724810"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 smtClean="0"/>
                        <a:t>2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라우팅 설정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vl="0" algn="l" fontAlgn="base">
                        <a:lnSpc>
                          <a:spcPct val="100000"/>
                        </a:lnSpc>
                      </a:pP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CLI) </a:t>
                      </a: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:(network)# </a:t>
                      </a: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rt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add ctl0 default </a:t>
                      </a:r>
                      <a:r>
                        <a:rPr lang="en-US" altLang="ko-KR" sz="1200" b="0" kern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x.x.x.x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kern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(GW</a:t>
                      </a:r>
                      <a:r>
                        <a:rPr lang="ko-KR" altLang="en-US" sz="1200" b="0" kern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kern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IP)</a:t>
                      </a:r>
                    </a:p>
                    <a:p>
                      <a:pPr algn="l" fontAlgn="base">
                        <a:lnSpc>
                          <a:spcPct val="100000"/>
                        </a:lnSpc>
                      </a:pP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</a:t>
                      </a: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:(network)# save configuration </a:t>
                      </a:r>
                      <a:endParaRPr lang="ko-KR" altLang="en-US" sz="120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387073"/>
                  </a:ext>
                </a:extLst>
              </a:tr>
              <a:tr h="766641"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 smtClean="0"/>
                        <a:t>3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baseline="0" dirty="0" err="1" smtClean="0"/>
                        <a:t>브릿지</a:t>
                      </a:r>
                      <a:r>
                        <a:rPr lang="ko-KR" altLang="en-US" sz="1200" b="1" baseline="0" dirty="0" smtClean="0"/>
                        <a:t> 설정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CLI) </a:t>
                      </a: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:(network)# bridge-</a:t>
                      </a: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int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add </a:t>
                      </a:r>
                      <a:r>
                        <a:rPr lang="en-US" altLang="ko-KR" sz="1200" b="0" kern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br0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:(network)# save configuration </a:t>
                      </a:r>
                      <a:endParaRPr lang="en-US" altLang="ko-KR" sz="1200" b="0" kern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38889"/>
                  </a:ext>
                </a:extLst>
              </a:tr>
              <a:tr h="82859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dirty="0" smtClean="0"/>
                        <a:t>4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인터페이스 설정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UTP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:(network)# bridge add </a:t>
                      </a:r>
                      <a:r>
                        <a:rPr lang="en-US" altLang="ko-KR" sz="1200" b="0" kern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br0 tp0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:(network)# bridge add </a:t>
                      </a:r>
                      <a:r>
                        <a:rPr lang="en-US" altLang="ko-KR" sz="1200" b="0" kern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br0 tp1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:(network)# save configuration </a:t>
                      </a:r>
                      <a:endParaRPr lang="en-US" altLang="ko-KR" sz="1200" b="0" kern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657543"/>
                  </a:ext>
                </a:extLst>
              </a:tr>
              <a:tr h="9425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FIBRE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:(network)# bridge add </a:t>
                      </a:r>
                      <a:r>
                        <a:rPr lang="en-US" altLang="ko-KR" sz="1200" b="0" kern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br0 opt0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:(network)# bridge add </a:t>
                      </a:r>
                      <a:r>
                        <a:rPr lang="en-US" altLang="ko-KR" sz="1200" b="0" kern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br0 opt1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:(network)# save configuration </a:t>
                      </a:r>
                      <a:endParaRPr lang="en-US" altLang="ko-KR" sz="1200" b="0" kern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853444"/>
                  </a:ext>
                </a:extLst>
              </a:tr>
              <a:tr h="953072"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 smtClean="0"/>
                        <a:t>5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모니터링 모드 설정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/>
                        <a:t>dpi</a:t>
                      </a:r>
                      <a:endParaRPr lang="ko-KR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CLI) </a:t>
                      </a: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:(dpi)#</a:t>
                      </a:r>
                      <a:r>
                        <a:rPr lang="en-US" altLang="ko-KR" sz="1200" b="0" kern="0" baseline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monitoring set on</a:t>
                      </a:r>
                      <a:endParaRPr lang="en-US" altLang="ko-KR" sz="1200" b="0" kern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1200" b="0" kern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pentasec@penta</a:t>
                      </a:r>
                      <a:r>
                        <a:rPr lang="en-US" altLang="ko-KR" sz="1200" b="0" kern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:(network)# save configuration  </a:t>
                      </a:r>
                      <a:endParaRPr lang="en-US" altLang="ko-KR" sz="1200" b="0" kern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592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87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3-3.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WAF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SSL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인증서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 GUI)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보안 설정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네트워크 설정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[SSL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프로파일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보호대상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SSL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인증서 업로드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0" y="1650990"/>
            <a:ext cx="9361040" cy="35782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784" y="2914887"/>
            <a:ext cx="5004977" cy="33898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직사각형 13"/>
          <p:cNvSpPr/>
          <p:nvPr/>
        </p:nvSpPr>
        <p:spPr>
          <a:xfrm>
            <a:off x="1928664" y="2284017"/>
            <a:ext cx="288032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화살표 연결선 14"/>
          <p:cNvCxnSpPr>
            <a:stCxn id="14" idx="3"/>
          </p:cNvCxnSpPr>
          <p:nvPr/>
        </p:nvCxnSpPr>
        <p:spPr>
          <a:xfrm>
            <a:off x="2216696" y="2428033"/>
            <a:ext cx="792088" cy="64092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33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3-3.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WAF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보호 대상 서버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 GUI)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보안 설정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네트워크 설정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보호 대상 서버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“</a:t>
            </a:r>
            <a:r>
              <a:rPr lang="ko-KR" altLang="en-US" sz="1200" b="1" kern="0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웹서버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IP,PORT“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입력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(HTTPS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경우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SSL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 및 인증서 매칭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0" y="1650990"/>
            <a:ext cx="9361040" cy="46583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직사각형 5"/>
          <p:cNvSpPr/>
          <p:nvPr/>
        </p:nvSpPr>
        <p:spPr>
          <a:xfrm>
            <a:off x="1936977" y="2323941"/>
            <a:ext cx="288032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>
            <a:stCxn id="6" idx="3"/>
          </p:cNvCxnSpPr>
          <p:nvPr/>
        </p:nvCxnSpPr>
        <p:spPr>
          <a:xfrm>
            <a:off x="2225009" y="2467957"/>
            <a:ext cx="711767" cy="46311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784" y="2322377"/>
            <a:ext cx="5566909" cy="39869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0468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3-3.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WAF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정책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 GUI)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보안 설정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정책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별도의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POC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정책 생성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상세 설정이 필요한 룰은 비활성화 협의 필요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0" y="1660866"/>
            <a:ext cx="9361040" cy="46484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856" y="2779002"/>
            <a:ext cx="3278875" cy="35195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직사각형 10"/>
          <p:cNvSpPr/>
          <p:nvPr/>
        </p:nvSpPr>
        <p:spPr>
          <a:xfrm>
            <a:off x="1978542" y="2533833"/>
            <a:ext cx="288032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/>
          <p:cNvCxnSpPr>
            <a:stCxn id="11" idx="3"/>
          </p:cNvCxnSpPr>
          <p:nvPr/>
        </p:nvCxnSpPr>
        <p:spPr>
          <a:xfrm>
            <a:off x="2266574" y="2677849"/>
            <a:ext cx="1390282" cy="53512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86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3-3.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WAF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보호대상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URL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 GUI)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보안 설정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정책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 생성한 정책에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POC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대상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URL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등록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80" y="1660866"/>
            <a:ext cx="9361040" cy="46484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직사각형 10"/>
          <p:cNvSpPr/>
          <p:nvPr/>
        </p:nvSpPr>
        <p:spPr>
          <a:xfrm>
            <a:off x="1978542" y="2533833"/>
            <a:ext cx="288032" cy="2880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/>
          <p:cNvCxnSpPr>
            <a:stCxn id="11" idx="3"/>
          </p:cNvCxnSpPr>
          <p:nvPr/>
        </p:nvCxnSpPr>
        <p:spPr>
          <a:xfrm>
            <a:off x="2266574" y="2677849"/>
            <a:ext cx="1390282" cy="53512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409" y="2770216"/>
            <a:ext cx="3298392" cy="35391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4210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027" y="1921309"/>
            <a:ext cx="7866674" cy="35151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3-3.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WAF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미러 케이블 연결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구름 모양 설명선 8"/>
          <p:cNvSpPr/>
          <p:nvPr/>
        </p:nvSpPr>
        <p:spPr>
          <a:xfrm>
            <a:off x="4448944" y="2564904"/>
            <a:ext cx="3168352" cy="861269"/>
          </a:xfrm>
          <a:prstGeom prst="cloudCallout">
            <a:avLst>
              <a:gd name="adj1" fmla="val -15681"/>
              <a:gd name="adj2" fmla="val 9630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chemeClr val="tx1"/>
                </a:solidFill>
              </a:rPr>
              <a:t>스위치 미러 포트 </a:t>
            </a:r>
            <a:endParaRPr lang="en-US" altLang="ko-KR" sz="15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b="1" dirty="0" smtClean="0">
                <a:solidFill>
                  <a:schemeClr val="tx1"/>
                </a:solidFill>
              </a:rPr>
              <a:t>케이블 </a:t>
            </a:r>
            <a:r>
              <a:rPr lang="en-US" altLang="ko-KR" sz="1500" b="1" dirty="0" smtClean="0">
                <a:solidFill>
                  <a:schemeClr val="tx1"/>
                </a:solidFill>
              </a:rPr>
              <a:t>tp0 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포트 연결</a:t>
            </a:r>
            <a:endParaRPr lang="en-US" altLang="ko-KR" sz="1500" b="1" dirty="0" smtClean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313040" y="3861049"/>
            <a:ext cx="360040" cy="50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398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3-3.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WAF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탐지 로그 확인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 GUI)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조회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탐지 로그</a:t>
            </a:r>
            <a:r>
              <a:rPr lang="en-US" altLang="ko-KR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2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정상 탐지 여부 확인</a:t>
            </a:r>
            <a:endParaRPr lang="en-US" altLang="ko-KR" sz="12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02" y="1660865"/>
            <a:ext cx="9365018" cy="46484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7298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3. POC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장비 설정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44488" y="502990"/>
            <a:ext cx="9289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3-3.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WAF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미러 구성 제약사항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920552" y="1483249"/>
            <a:ext cx="6840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/>
              <a:t>3-3-1. </a:t>
            </a:r>
            <a:r>
              <a:rPr lang="ko-KR" altLang="en-US" sz="1200" b="1" dirty="0" smtClean="0"/>
              <a:t>탐지 </a:t>
            </a:r>
            <a:r>
              <a:rPr lang="ko-KR" altLang="en-US" sz="1200" b="1" dirty="0"/>
              <a:t>동작 불가 룰</a:t>
            </a:r>
          </a:p>
          <a:p>
            <a:r>
              <a:rPr lang="en-US" altLang="ko-KR" sz="1200" dirty="0" smtClean="0"/>
              <a:t>: </a:t>
            </a:r>
            <a:r>
              <a:rPr lang="ko-KR" altLang="en-US" sz="1200" dirty="0" smtClean="0"/>
              <a:t>패킷 </a:t>
            </a:r>
            <a:r>
              <a:rPr lang="ko-KR" altLang="en-US" sz="1200" dirty="0"/>
              <a:t>변조와 관련된 룰은 정상적으로 동작하지 않음</a:t>
            </a:r>
          </a:p>
          <a:p>
            <a:r>
              <a:rPr lang="en-US" altLang="ko-KR" sz="1200" dirty="0" smtClean="0"/>
              <a:t>&gt; </a:t>
            </a:r>
            <a:r>
              <a:rPr lang="ko-KR" altLang="en-US" sz="1200" dirty="0" err="1" smtClean="0"/>
              <a:t>Cookie</a:t>
            </a:r>
            <a:r>
              <a:rPr lang="ko-KR" altLang="en-US" sz="1200" dirty="0" smtClean="0"/>
              <a:t> </a:t>
            </a:r>
            <a:r>
              <a:rPr lang="ko-KR" altLang="en-US" sz="1200" dirty="0" err="1"/>
              <a:t>Poisoning</a:t>
            </a:r>
            <a:endParaRPr lang="ko-KR" altLang="en-US" sz="1200" dirty="0"/>
          </a:p>
          <a:p>
            <a:r>
              <a:rPr lang="en-US" altLang="ko-KR" sz="1200" dirty="0" smtClean="0"/>
              <a:t>&gt; </a:t>
            </a:r>
            <a:r>
              <a:rPr lang="ko-KR" altLang="en-US" sz="1200" dirty="0" err="1" smtClean="0"/>
              <a:t>Input</a:t>
            </a:r>
            <a:r>
              <a:rPr lang="ko-KR" altLang="en-US" sz="1200" dirty="0" smtClean="0"/>
              <a:t> </a:t>
            </a:r>
            <a:r>
              <a:rPr lang="ko-KR" altLang="en-US" sz="1200" dirty="0" err="1"/>
              <a:t>Content</a:t>
            </a:r>
            <a:r>
              <a:rPr lang="ko-KR" altLang="en-US" sz="1200" dirty="0"/>
              <a:t> </a:t>
            </a:r>
            <a:r>
              <a:rPr lang="ko-KR" altLang="en-US" sz="1200" dirty="0" err="1"/>
              <a:t>Filtering</a:t>
            </a:r>
            <a:endParaRPr lang="ko-KR" altLang="en-US" sz="1200" dirty="0"/>
          </a:p>
          <a:p>
            <a:r>
              <a:rPr lang="en-US" altLang="ko-KR" sz="1200" dirty="0"/>
              <a:t>&gt; </a:t>
            </a:r>
            <a:r>
              <a:rPr lang="ko-KR" altLang="en-US" sz="1200" dirty="0" err="1" smtClean="0"/>
              <a:t>Parameter</a:t>
            </a:r>
            <a:r>
              <a:rPr lang="ko-KR" altLang="en-US" sz="1200" dirty="0" smtClean="0"/>
              <a:t> </a:t>
            </a:r>
            <a:r>
              <a:rPr lang="ko-KR" altLang="en-US" sz="1200" dirty="0" err="1"/>
              <a:t>Tampering</a:t>
            </a:r>
            <a:endParaRPr lang="ko-KR" altLang="en-US" sz="1200" dirty="0"/>
          </a:p>
          <a:p>
            <a:r>
              <a:rPr lang="en-US" altLang="ko-KR" sz="1200" dirty="0"/>
              <a:t>&gt; </a:t>
            </a:r>
            <a:r>
              <a:rPr lang="ko-KR" altLang="en-US" sz="1200" dirty="0" err="1" smtClean="0"/>
              <a:t>Response</a:t>
            </a:r>
            <a:r>
              <a:rPr lang="ko-KR" altLang="en-US" sz="1200" dirty="0" smtClean="0"/>
              <a:t> </a:t>
            </a:r>
            <a:r>
              <a:rPr lang="ko-KR" altLang="en-US" sz="1200" dirty="0" err="1"/>
              <a:t>Header</a:t>
            </a:r>
            <a:r>
              <a:rPr lang="ko-KR" altLang="en-US" sz="1200" dirty="0"/>
              <a:t> </a:t>
            </a:r>
            <a:r>
              <a:rPr lang="ko-KR" altLang="en-US" sz="1200" dirty="0" err="1"/>
              <a:t>Filtering</a:t>
            </a:r>
            <a:endParaRPr lang="ko-KR" altLang="en-US" sz="1200" dirty="0"/>
          </a:p>
          <a:p>
            <a:r>
              <a:rPr lang="en-US" altLang="ko-KR" sz="1200" dirty="0"/>
              <a:t>&gt; </a:t>
            </a:r>
            <a:r>
              <a:rPr lang="ko-KR" altLang="en-US" sz="1200" dirty="0" err="1" smtClean="0"/>
              <a:t>Cross</a:t>
            </a:r>
            <a:r>
              <a:rPr lang="ko-KR" altLang="en-US" sz="1200" dirty="0" smtClean="0"/>
              <a:t> </a:t>
            </a:r>
            <a:r>
              <a:rPr lang="ko-KR" altLang="en-US" sz="1200" dirty="0" err="1"/>
              <a:t>Site</a:t>
            </a:r>
            <a:r>
              <a:rPr lang="ko-KR" altLang="en-US" sz="1200" dirty="0"/>
              <a:t> </a:t>
            </a:r>
            <a:r>
              <a:rPr lang="ko-KR" altLang="en-US" sz="1200" dirty="0" err="1"/>
              <a:t>Request</a:t>
            </a:r>
            <a:r>
              <a:rPr lang="ko-KR" altLang="en-US" sz="1200" dirty="0"/>
              <a:t> </a:t>
            </a:r>
            <a:r>
              <a:rPr lang="ko-KR" altLang="en-US" sz="1200" dirty="0" err="1"/>
              <a:t>Forgery</a:t>
            </a:r>
            <a:endParaRPr lang="ko-KR" altLang="en-US" sz="1200" dirty="0"/>
          </a:p>
        </p:txBody>
      </p:sp>
      <p:sp>
        <p:nvSpPr>
          <p:cNvPr id="6" name="직사각형 5"/>
          <p:cNvSpPr/>
          <p:nvPr/>
        </p:nvSpPr>
        <p:spPr>
          <a:xfrm>
            <a:off x="920552" y="3116157"/>
            <a:ext cx="6840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/>
              <a:t>3-3-2. </a:t>
            </a:r>
            <a:r>
              <a:rPr lang="ko-KR" altLang="en-US" sz="1200" b="1" dirty="0"/>
              <a:t>일부 기능이 동작하지 않는 탐지 룰</a:t>
            </a:r>
          </a:p>
          <a:p>
            <a:r>
              <a:rPr lang="en-US" altLang="ko-KR" sz="1200" dirty="0"/>
              <a:t>&gt; </a:t>
            </a:r>
            <a:r>
              <a:rPr lang="en-US" altLang="ko-KR" sz="1200" dirty="0" smtClean="0"/>
              <a:t>Cross </a:t>
            </a:r>
            <a:r>
              <a:rPr lang="en-US" altLang="ko-KR" sz="1200" dirty="0"/>
              <a:t>Site Script - </a:t>
            </a:r>
            <a:r>
              <a:rPr lang="ko-KR" altLang="en-US" sz="1200" dirty="0"/>
              <a:t>태그 자동 변환 기능 </a:t>
            </a:r>
            <a:r>
              <a:rPr lang="en-US" altLang="ko-KR" sz="1200" dirty="0"/>
              <a:t>X</a:t>
            </a:r>
          </a:p>
          <a:p>
            <a:r>
              <a:rPr lang="en-US" altLang="ko-KR" sz="1200" dirty="0"/>
              <a:t>&gt; </a:t>
            </a:r>
            <a:r>
              <a:rPr lang="en-US" altLang="ko-KR" sz="1200" dirty="0" smtClean="0"/>
              <a:t>Privacy </a:t>
            </a:r>
            <a:r>
              <a:rPr lang="en-US" altLang="ko-KR" sz="1200" dirty="0"/>
              <a:t>Output Filtering - </a:t>
            </a:r>
            <a:r>
              <a:rPr lang="ko-KR" altLang="en-US" sz="1200" dirty="0"/>
              <a:t>변조 기능 </a:t>
            </a:r>
            <a:r>
              <a:rPr lang="en-US" altLang="ko-KR" sz="1200" dirty="0"/>
              <a:t>X</a:t>
            </a:r>
          </a:p>
          <a:p>
            <a:r>
              <a:rPr lang="en-US" altLang="ko-KR" sz="1200" dirty="0"/>
              <a:t>&gt; </a:t>
            </a:r>
            <a:r>
              <a:rPr lang="en-US" altLang="ko-KR" sz="1200" dirty="0" smtClean="0"/>
              <a:t>Suspicious </a:t>
            </a:r>
            <a:r>
              <a:rPr lang="en-US" altLang="ko-KR" sz="1200" dirty="0"/>
              <a:t>Access - </a:t>
            </a:r>
            <a:r>
              <a:rPr lang="ko-KR" altLang="en-US" sz="1200" dirty="0"/>
              <a:t>클라이언트 </a:t>
            </a:r>
            <a:r>
              <a:rPr lang="en-US" altLang="ko-KR" sz="1200" dirty="0"/>
              <a:t>Cookie</a:t>
            </a:r>
            <a:r>
              <a:rPr lang="ko-KR" altLang="en-US" sz="1200" dirty="0"/>
              <a:t>검증</a:t>
            </a:r>
            <a:r>
              <a:rPr lang="en-US" altLang="ko-KR" sz="1200" dirty="0"/>
              <a:t>, </a:t>
            </a:r>
            <a:r>
              <a:rPr lang="ko-KR" altLang="en-US" sz="1200" dirty="0"/>
              <a:t>클라이언트 </a:t>
            </a:r>
            <a:r>
              <a:rPr lang="en-US" altLang="ko-KR" sz="1200" dirty="0"/>
              <a:t>POST Method </a:t>
            </a:r>
            <a:r>
              <a:rPr lang="ko-KR" altLang="en-US" sz="1200" dirty="0"/>
              <a:t>검증 기능 </a:t>
            </a:r>
            <a:r>
              <a:rPr lang="en-US" altLang="ko-KR" sz="1200" dirty="0"/>
              <a:t>X</a:t>
            </a:r>
          </a:p>
          <a:p>
            <a:r>
              <a:rPr lang="en-US" altLang="ko-KR" sz="1200" dirty="0"/>
              <a:t>&gt; </a:t>
            </a:r>
            <a:r>
              <a:rPr lang="en-US" altLang="ko-KR" sz="1200" dirty="0" smtClean="0"/>
              <a:t>Web </a:t>
            </a:r>
            <a:r>
              <a:rPr lang="en-US" altLang="ko-KR" sz="1200" dirty="0"/>
              <a:t>Site Defacement - </a:t>
            </a:r>
            <a:r>
              <a:rPr lang="ko-KR" altLang="en-US" sz="1200" dirty="0"/>
              <a:t>복구 페이지 기능 </a:t>
            </a:r>
            <a:r>
              <a:rPr lang="en-US" altLang="ko-KR" sz="1200" dirty="0"/>
              <a:t>X</a:t>
            </a:r>
            <a:endParaRPr lang="ko-KR" altLang="en-US" sz="1200" dirty="0"/>
          </a:p>
        </p:txBody>
      </p:sp>
      <p:sp>
        <p:nvSpPr>
          <p:cNvPr id="8" name="직사각형 7"/>
          <p:cNvSpPr/>
          <p:nvPr/>
        </p:nvSpPr>
        <p:spPr>
          <a:xfrm>
            <a:off x="920552" y="4484309"/>
            <a:ext cx="87849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/>
              <a:t>3-3-3. </a:t>
            </a:r>
            <a:r>
              <a:rPr lang="ko-KR" altLang="en-US" sz="1200" b="1" dirty="0" smtClean="0"/>
              <a:t>모니터링 모드 구축 시 제약사항</a:t>
            </a:r>
          </a:p>
          <a:p>
            <a:r>
              <a:rPr lang="en-US" altLang="ko-KR" sz="1200" dirty="0"/>
              <a:t>&gt; </a:t>
            </a:r>
            <a:r>
              <a:rPr lang="en-US" altLang="ko-KR" sz="1200" dirty="0" smtClean="0"/>
              <a:t> HTTPS </a:t>
            </a:r>
            <a:r>
              <a:rPr lang="ko-KR" altLang="en-US" sz="1200" dirty="0"/>
              <a:t>환경은 아래 제약사항이 존재</a:t>
            </a:r>
          </a:p>
          <a:p>
            <a:r>
              <a:rPr lang="en-US" altLang="ko-KR" sz="1200" dirty="0"/>
              <a:t>&gt; </a:t>
            </a:r>
            <a:r>
              <a:rPr lang="en-US" altLang="ko-KR" sz="1200" dirty="0" smtClean="0"/>
              <a:t> HTTP/2 </a:t>
            </a:r>
            <a:r>
              <a:rPr lang="ko-KR" altLang="en-US" sz="1200" dirty="0"/>
              <a:t>통신 지원 불가</a:t>
            </a:r>
          </a:p>
          <a:p>
            <a:r>
              <a:rPr lang="en-US" altLang="ko-KR" sz="1200" dirty="0"/>
              <a:t>&gt; </a:t>
            </a:r>
            <a:r>
              <a:rPr lang="en-US" altLang="ko-KR" sz="1200" dirty="0" smtClean="0"/>
              <a:t> SSL </a:t>
            </a:r>
            <a:r>
              <a:rPr lang="en-US" altLang="ko-KR" sz="1200" dirty="0"/>
              <a:t>reuse </a:t>
            </a:r>
            <a:r>
              <a:rPr lang="ko-KR" altLang="en-US" sz="1200" dirty="0"/>
              <a:t>기능이 </a:t>
            </a:r>
            <a:r>
              <a:rPr lang="ko-KR" altLang="en-US" sz="1200" dirty="0" err="1"/>
              <a:t>꺼져있어야</a:t>
            </a:r>
            <a:r>
              <a:rPr lang="ko-KR" altLang="en-US" sz="1200" dirty="0"/>
              <a:t> 함</a:t>
            </a:r>
          </a:p>
          <a:p>
            <a:r>
              <a:rPr lang="en-US" altLang="ko-KR" sz="1200" dirty="0"/>
              <a:t>&gt; </a:t>
            </a:r>
            <a:r>
              <a:rPr lang="en-US" altLang="ko-KR" sz="1200" dirty="0" smtClean="0"/>
              <a:t> TLSv1.3 </a:t>
            </a:r>
            <a:r>
              <a:rPr lang="ko-KR" altLang="en-US" sz="1200" dirty="0"/>
              <a:t>해제</a:t>
            </a:r>
          </a:p>
          <a:p>
            <a:r>
              <a:rPr lang="en-US" altLang="ko-KR" sz="1200" dirty="0"/>
              <a:t>&gt; 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일부 </a:t>
            </a:r>
            <a:r>
              <a:rPr lang="en-US" altLang="ko-KR" sz="1200" dirty="0"/>
              <a:t>SSL Cipher Suites </a:t>
            </a:r>
            <a:r>
              <a:rPr lang="ko-KR" altLang="en-US" sz="1200" dirty="0"/>
              <a:t>알고리즘 통신은 탐지 지원하지 </a:t>
            </a:r>
            <a:r>
              <a:rPr lang="ko-KR" altLang="en-US" sz="1200" dirty="0" smtClean="0"/>
              <a:t>않음</a:t>
            </a:r>
          </a:p>
          <a:p>
            <a:r>
              <a:rPr lang="ko-KR" altLang="en-US" sz="1200" dirty="0" smtClean="0"/>
              <a:t> * </a:t>
            </a:r>
            <a:r>
              <a:rPr lang="en-US" altLang="ko-KR" sz="1200" dirty="0" smtClean="0"/>
              <a:t>DH / DHE / ECDH / ECDHE </a:t>
            </a:r>
            <a:r>
              <a:rPr lang="ko-KR" altLang="en-US" sz="1200" dirty="0" smtClean="0"/>
              <a:t>등이 포함된 </a:t>
            </a:r>
            <a:r>
              <a:rPr lang="ko-KR" altLang="en-US" sz="1200" dirty="0" err="1" smtClean="0"/>
              <a:t>키교환</a:t>
            </a:r>
            <a:r>
              <a:rPr lang="ko-KR" altLang="en-US" sz="1200" dirty="0" smtClean="0"/>
              <a:t> 방식은 인증서의 </a:t>
            </a:r>
            <a:r>
              <a:rPr lang="ko-KR" altLang="en-US" sz="1200" dirty="0" err="1" smtClean="0"/>
              <a:t>공개키를</a:t>
            </a:r>
            <a:r>
              <a:rPr lang="ko-KR" altLang="en-US" sz="1200" dirty="0" smtClean="0"/>
              <a:t> 이용하지 않고 동적으로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 키 쌍을 생성하여 암호화한 것이기 때문에 서버의 비밀키로 </a:t>
            </a:r>
            <a:r>
              <a:rPr lang="ko-KR" altLang="en-US" sz="1200" dirty="0" err="1" smtClean="0"/>
              <a:t>복호화되지</a:t>
            </a:r>
            <a:r>
              <a:rPr lang="ko-KR" altLang="en-US" sz="1200" dirty="0" smtClean="0"/>
              <a:t> 않음</a:t>
            </a:r>
          </a:p>
          <a:p>
            <a:r>
              <a:rPr lang="ko-KR" altLang="en-US" sz="1200" dirty="0" smtClean="0"/>
              <a:t>* </a:t>
            </a:r>
            <a:r>
              <a:rPr lang="ko-KR" altLang="en-US" sz="1200" dirty="0"/>
              <a:t>따라서</a:t>
            </a:r>
            <a:r>
              <a:rPr lang="en-US" altLang="ko-KR" sz="1200" dirty="0"/>
              <a:t>, </a:t>
            </a:r>
            <a:r>
              <a:rPr lang="ko-KR" altLang="en-US" sz="1200" dirty="0"/>
              <a:t>해당 알고리즘을 사용하여 통신하는 </a:t>
            </a:r>
            <a:r>
              <a:rPr lang="en-US" altLang="ko-KR" sz="1200" dirty="0"/>
              <a:t>HTTPS </a:t>
            </a:r>
            <a:r>
              <a:rPr lang="ko-KR" altLang="en-US" sz="1200" dirty="0"/>
              <a:t>패킷은 </a:t>
            </a:r>
            <a:r>
              <a:rPr lang="en-US" altLang="ko-KR" sz="1200" dirty="0"/>
              <a:t>WAPPLES</a:t>
            </a:r>
            <a:r>
              <a:rPr lang="ko-KR" altLang="en-US" sz="1200" dirty="0"/>
              <a:t>에서 탐지하지 않음</a:t>
            </a:r>
          </a:p>
        </p:txBody>
      </p:sp>
    </p:spTree>
    <p:extLst>
      <p:ext uri="{BB962C8B-B14F-4D97-AF65-F5344CB8AC3E}">
        <p14:creationId xmlns:p14="http://schemas.microsoft.com/office/powerpoint/2010/main" val="12253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CF0587AA-CD66-4868-B320-7B5037D2DD0E}"/>
              </a:ext>
            </a:extLst>
          </p:cNvPr>
          <p:cNvSpPr txBox="1">
            <a:spLocks/>
          </p:cNvSpPr>
          <p:nvPr/>
        </p:nvSpPr>
        <p:spPr>
          <a:xfrm>
            <a:off x="2747757" y="2492896"/>
            <a:ext cx="7128792" cy="18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000" b="1" dirty="0" smtClean="0">
                <a:latin typeface="+mj-ea"/>
                <a:cs typeface="Arial" panose="020B0604020202020204" pitchFamily="34" charset="0"/>
              </a:rPr>
              <a:t>4. POC </a:t>
            </a:r>
            <a:r>
              <a:rPr lang="ko-KR" altLang="en-US" sz="3000" b="1" dirty="0" smtClean="0">
                <a:latin typeface="+mj-ea"/>
                <a:cs typeface="Arial" panose="020B0604020202020204" pitchFamily="34" charset="0"/>
              </a:rPr>
              <a:t>결과 보고</a:t>
            </a:r>
            <a:endParaRPr lang="en-US" altLang="ko-KR" sz="3000" b="1" dirty="0">
              <a:latin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38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4. POC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결과 보고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88" y="1412776"/>
            <a:ext cx="6919873" cy="4896544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1061016" y="2780928"/>
            <a:ext cx="2664296" cy="3384376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192258" y="1412776"/>
            <a:ext cx="2585278" cy="4896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chemeClr val="tx1"/>
                </a:solidFill>
              </a:rPr>
              <a:t>1. POC </a:t>
            </a:r>
            <a:r>
              <a:rPr lang="ko-KR" altLang="en-US" sz="1200" dirty="0" smtClean="0">
                <a:solidFill>
                  <a:schemeClr val="tx1"/>
                </a:solidFill>
              </a:rPr>
              <a:t>항목의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증적</a:t>
            </a:r>
            <a:r>
              <a:rPr lang="ko-KR" altLang="en-US" sz="1200" dirty="0" smtClean="0">
                <a:solidFill>
                  <a:schemeClr val="tx1"/>
                </a:solidFill>
              </a:rPr>
              <a:t> 자료 첨부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   (POC </a:t>
            </a:r>
            <a:r>
              <a:rPr lang="ko-KR" altLang="en-US" sz="1200" dirty="0" smtClean="0">
                <a:solidFill>
                  <a:schemeClr val="tx1"/>
                </a:solidFill>
              </a:rPr>
              <a:t>장비로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증적</a:t>
            </a:r>
            <a:r>
              <a:rPr lang="en-US" altLang="ko-KR" sz="1200" dirty="0" smtClean="0">
                <a:solidFill>
                  <a:schemeClr val="tx1"/>
                </a:solidFill>
              </a:rPr>
              <a:t>)</a:t>
            </a:r>
          </a:p>
          <a:p>
            <a:endParaRPr lang="en-US" altLang="ko-KR" sz="1200" dirty="0" smtClean="0">
              <a:solidFill>
                <a:schemeClr val="tx1"/>
              </a:solidFill>
            </a:endParaRPr>
          </a:p>
          <a:p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2. </a:t>
            </a:r>
            <a:r>
              <a:rPr lang="ko-KR" altLang="en-US" sz="1200" dirty="0" smtClean="0">
                <a:solidFill>
                  <a:schemeClr val="tx1"/>
                </a:solidFill>
              </a:rPr>
              <a:t>검증 방법 및 확인 절차 작성</a:t>
            </a:r>
            <a:r>
              <a:rPr lang="en-US" altLang="ko-KR" sz="1200" dirty="0" smtClean="0">
                <a:solidFill>
                  <a:schemeClr val="tx1"/>
                </a:solidFill>
              </a:rPr>
              <a:t>	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781738" y="2780928"/>
            <a:ext cx="3259493" cy="3384376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3804329" y="267291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</a:rPr>
              <a:t>2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44488" y="435452"/>
            <a:ext cx="928903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4-1. POC </a:t>
            </a:r>
            <a:r>
              <a:rPr lang="ko-KR" altLang="en-US" sz="15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 보고</a:t>
            </a:r>
            <a:endParaRPr lang="en-US" altLang="ko-KR" sz="15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lvl="0" indent="-171450" algn="just" fontAlgn="base">
              <a:lnSpc>
                <a:spcPct val="160000"/>
              </a:lnSpc>
              <a:buFontTx/>
              <a:buChar char="-"/>
            </a:pPr>
            <a:r>
              <a:rPr lang="en-US" altLang="ko-KR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POC 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진행중인 장비의 기능 및 수집된 로그를 기반으로 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POC 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항목에 </a:t>
            </a:r>
            <a:r>
              <a:rPr lang="ko-KR" altLang="en-US" sz="1200" kern="0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증적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자료 작성</a:t>
            </a:r>
            <a:endParaRPr lang="en-US" altLang="ko-KR" sz="1200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1045646" y="2672916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</a:rPr>
              <a:t>1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98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CF0587AA-CD66-4868-B320-7B5037D2DD0E}"/>
              </a:ext>
            </a:extLst>
          </p:cNvPr>
          <p:cNvSpPr txBox="1">
            <a:spLocks/>
          </p:cNvSpPr>
          <p:nvPr/>
        </p:nvSpPr>
        <p:spPr>
          <a:xfrm>
            <a:off x="2747757" y="2492896"/>
            <a:ext cx="7128792" cy="18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000" b="1" dirty="0">
                <a:latin typeface="+mj-ea"/>
                <a:cs typeface="Arial" panose="020B0604020202020204" pitchFamily="34" charset="0"/>
              </a:rPr>
              <a:t>5</a:t>
            </a:r>
            <a:r>
              <a:rPr lang="en-US" altLang="ko-KR" sz="3000" b="1" dirty="0" smtClean="0">
                <a:latin typeface="+mj-ea"/>
                <a:cs typeface="Arial" panose="020B0604020202020204" pitchFamily="34" charset="0"/>
              </a:rPr>
              <a:t>. Q&amp;A</a:t>
            </a:r>
            <a:endParaRPr lang="en-US" altLang="ko-KR" sz="3000" b="1" dirty="0">
              <a:latin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5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CF0587AA-CD66-4868-B320-7B5037D2DD0E}"/>
              </a:ext>
            </a:extLst>
          </p:cNvPr>
          <p:cNvSpPr txBox="1">
            <a:spLocks/>
          </p:cNvSpPr>
          <p:nvPr/>
        </p:nvSpPr>
        <p:spPr>
          <a:xfrm>
            <a:off x="2747757" y="2492896"/>
            <a:ext cx="7128792" cy="18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000" b="1" dirty="0">
                <a:latin typeface="+mj-ea"/>
                <a:cs typeface="Arial" panose="020B0604020202020204" pitchFamily="34" charset="0"/>
              </a:rPr>
              <a:t>6</a:t>
            </a:r>
            <a:r>
              <a:rPr lang="en-US" altLang="ko-KR" sz="3000" b="1" dirty="0" smtClean="0">
                <a:latin typeface="+mj-ea"/>
                <a:cs typeface="Arial" panose="020B0604020202020204" pitchFamily="34" charset="0"/>
              </a:rPr>
              <a:t>. </a:t>
            </a:r>
            <a:r>
              <a:rPr lang="ko-KR" altLang="en-US" sz="3000" b="1" dirty="0" smtClean="0">
                <a:latin typeface="+mj-ea"/>
                <a:cs typeface="Arial" panose="020B0604020202020204" pitchFamily="34" charset="0"/>
              </a:rPr>
              <a:t>연구소 미러 구성 정보</a:t>
            </a:r>
            <a:endParaRPr lang="en-US" altLang="ko-KR" sz="3000" b="1" dirty="0">
              <a:latin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30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" name="표 109">
            <a:extLst>
              <a:ext uri="{FF2B5EF4-FFF2-40B4-BE49-F238E27FC236}">
                <a16:creationId xmlns:a16="http://schemas.microsoft.com/office/drawing/2014/main" id="{6A38D376-E540-4144-8D1E-ED66945F7B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415595"/>
              </p:ext>
            </p:extLst>
          </p:nvPr>
        </p:nvGraphicFramePr>
        <p:xfrm>
          <a:off x="344488" y="548680"/>
          <a:ext cx="9200990" cy="5723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00990">
                  <a:extLst>
                    <a:ext uri="{9D8B030D-6E8A-4147-A177-3AD203B41FA5}">
                      <a16:colId xmlns:a16="http://schemas.microsoft.com/office/drawing/2014/main" val="2130890738"/>
                    </a:ext>
                  </a:extLst>
                </a:gridCol>
              </a:tblGrid>
              <a:tr h="460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연구소 미러 구성 정보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716089"/>
                  </a:ext>
                </a:extLst>
              </a:tr>
              <a:tr h="5262427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200" b="1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816646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CCF16267-513E-40B1-AF5F-BBD76CCEF516}"/>
              </a:ext>
            </a:extLst>
          </p:cNvPr>
          <p:cNvSpPr txBox="1"/>
          <p:nvPr/>
        </p:nvSpPr>
        <p:spPr>
          <a:xfrm>
            <a:off x="72455" y="72367"/>
            <a:ext cx="344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2. POC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구성도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74573" y="1146796"/>
            <a:ext cx="5904657" cy="535531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just" fontAlgn="base">
              <a:lnSpc>
                <a:spcPct val="160000"/>
              </a:lnSpc>
            </a:pPr>
            <a:r>
              <a:rPr lang="en-US" altLang="ko-KR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Network </a:t>
            </a:r>
            <a:r>
              <a:rPr lang="ko-KR" altLang="en-US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장비에서 일방적으로 </a:t>
            </a:r>
            <a:r>
              <a:rPr lang="en-US" altLang="ko-KR" sz="900" b="1" kern="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Tx</a:t>
            </a:r>
            <a:r>
              <a:rPr lang="en-US" altLang="ko-KR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Port</a:t>
            </a:r>
            <a:r>
              <a:rPr lang="ko-KR" altLang="en-US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이용하여</a:t>
            </a:r>
            <a:r>
              <a:rPr lang="en-US" altLang="ko-KR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9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algn="just" fontAlgn="base">
              <a:lnSpc>
                <a:spcPct val="160000"/>
              </a:lnSpc>
            </a:pPr>
            <a:r>
              <a:rPr lang="en-US" altLang="ko-KR" sz="9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Request/Response</a:t>
            </a:r>
            <a:r>
              <a:rPr lang="ko-KR" altLang="en-US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모두 밀어 주기 때문에 </a:t>
            </a:r>
            <a:r>
              <a:rPr lang="en-US" altLang="ko-KR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Mirror</a:t>
            </a:r>
            <a:r>
              <a:rPr lang="ko-KR" altLang="en-US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받는 포트 </a:t>
            </a:r>
            <a:r>
              <a:rPr lang="ko-KR" altLang="en-US" sz="9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하나를 </a:t>
            </a:r>
            <a:r>
              <a:rPr lang="en-US" altLang="ko-KR" sz="9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Bridge</a:t>
            </a:r>
            <a:r>
              <a:rPr lang="ko-KR" altLang="en-US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속한 </a:t>
            </a:r>
            <a:r>
              <a:rPr lang="en-US" altLang="ko-KR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Port </a:t>
            </a:r>
            <a:r>
              <a:rPr lang="ko-KR" altLang="en-US" sz="9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 하나에 </a:t>
            </a:r>
            <a:r>
              <a:rPr lang="ko-KR" altLang="en-US" sz="9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연결</a:t>
            </a:r>
            <a:endParaRPr lang="en-US" altLang="ko-KR" sz="9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360382" y="2426221"/>
            <a:ext cx="5726699" cy="3145512"/>
            <a:chOff x="679808" y="2420033"/>
            <a:chExt cx="5726699" cy="2909116"/>
          </a:xfrm>
        </p:grpSpPr>
        <p:grpSp>
          <p:nvGrpSpPr>
            <p:cNvPr id="51" name="그룹 50"/>
            <p:cNvGrpSpPr/>
            <p:nvPr/>
          </p:nvGrpSpPr>
          <p:grpSpPr>
            <a:xfrm>
              <a:off x="679808" y="2420033"/>
              <a:ext cx="5726699" cy="2909116"/>
              <a:chOff x="1257138" y="2604109"/>
              <a:chExt cx="3942563" cy="2220946"/>
            </a:xfrm>
          </p:grpSpPr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D356B6AD-40CD-D947-EB5E-ED2FBEFD96A9}"/>
                  </a:ext>
                </a:extLst>
              </p:cNvPr>
              <p:cNvGrpSpPr/>
              <p:nvPr/>
            </p:nvGrpSpPr>
            <p:grpSpPr>
              <a:xfrm>
                <a:off x="1257138" y="2604109"/>
                <a:ext cx="3942563" cy="2220946"/>
                <a:chOff x="1257138" y="2604109"/>
                <a:chExt cx="3942563" cy="2220946"/>
              </a:xfrm>
            </p:grpSpPr>
            <p:cxnSp>
              <p:nvCxnSpPr>
                <p:cNvPr id="66" name="직선 연결선 65">
                  <a:extLst>
                    <a:ext uri="{FF2B5EF4-FFF2-40B4-BE49-F238E27FC236}">
                      <a16:creationId xmlns:a16="http://schemas.microsoft.com/office/drawing/2014/main" id="{9D39453F-C491-47B8-A994-7F234C96D305}"/>
                    </a:ext>
                  </a:extLst>
                </p:cNvPr>
                <p:cNvCxnSpPr>
                  <a:cxnSpLocks/>
                  <a:endCxn id="69" idx="0"/>
                </p:cNvCxnSpPr>
                <p:nvPr/>
              </p:nvCxnSpPr>
              <p:spPr>
                <a:xfrm>
                  <a:off x="2234981" y="3903970"/>
                  <a:ext cx="3316" cy="19678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4011148" y="2949789"/>
                  <a:ext cx="779357" cy="1521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AIPS (10.10.10.5)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pic>
              <p:nvPicPr>
                <p:cNvPr id="69" name="그림 68">
                  <a:extLst>
                    <a:ext uri="{FF2B5EF4-FFF2-40B4-BE49-F238E27FC236}">
                      <a16:creationId xmlns:a16="http://schemas.microsoft.com/office/drawing/2014/main" id="{4DDBE654-40AC-1E8F-017E-BE238C6B67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048350" y="4100752"/>
                  <a:ext cx="379894" cy="554617"/>
                </a:xfrm>
                <a:prstGeom prst="rect">
                  <a:avLst/>
                </a:prstGeom>
              </p:spPr>
            </p:pic>
            <p:pic>
              <p:nvPicPr>
                <p:cNvPr id="70" name="그림 69">
                  <a:extLst>
                    <a:ext uri="{FF2B5EF4-FFF2-40B4-BE49-F238E27FC236}">
                      <a16:creationId xmlns:a16="http://schemas.microsoft.com/office/drawing/2014/main" id="{E7B0ABA2-BACC-5D56-B890-DA9B3CFD29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21684" y="2604109"/>
                  <a:ext cx="1578017" cy="3476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</p:pic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D43DEF15-2608-5527-86D3-8BB7B2707A49}"/>
                    </a:ext>
                  </a:extLst>
                </p:cNvPr>
                <p:cNvSpPr txBox="1"/>
                <p:nvPr/>
              </p:nvSpPr>
              <p:spPr>
                <a:xfrm>
                  <a:off x="1257138" y="3584675"/>
                  <a:ext cx="765010" cy="23904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L3-Switch</a:t>
                  </a:r>
                  <a:b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</a:br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(192.168.10.253)</a:t>
                  </a:r>
                  <a:endParaRPr lang="en-US" altLang="ko-KR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2456794" y="3383757"/>
                  <a:ext cx="554275" cy="1964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ko-KR" altLang="en-US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미러 포트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3330219" y="2811049"/>
                  <a:ext cx="287155" cy="1521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eth6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3969760" y="4672937"/>
                  <a:ext cx="862127" cy="1521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MDS (10.10.100.65)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pic>
              <p:nvPicPr>
                <p:cNvPr id="67" name="그림 66">
                  <a:extLst>
                    <a:ext uri="{FF2B5EF4-FFF2-40B4-BE49-F238E27FC236}">
                      <a16:creationId xmlns:a16="http://schemas.microsoft.com/office/drawing/2014/main" id="{122A0CF4-B92C-0107-2F99-24E872B365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22148" y="3465820"/>
                  <a:ext cx="438150" cy="438150"/>
                </a:xfrm>
                <a:prstGeom prst="rect">
                  <a:avLst/>
                </a:prstGeom>
              </p:spPr>
            </p:pic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3410208" y="4606775"/>
                  <a:ext cx="127178" cy="1521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2509127" y="3552078"/>
                  <a:ext cx="447176" cy="1521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Gi1/0/11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2509127" y="3847786"/>
                  <a:ext cx="447176" cy="1521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Gi1/0/22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57109FE5-8552-6FC3-0869-55307D24C7CA}"/>
                    </a:ext>
                  </a:extLst>
                </p:cNvPr>
                <p:cNvSpPr txBox="1"/>
                <p:nvPr/>
              </p:nvSpPr>
              <p:spPr>
                <a:xfrm>
                  <a:off x="3293247" y="4604778"/>
                  <a:ext cx="361096" cy="1521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457200" latinLnBrk="0"/>
                  <a:r>
                    <a:rPr lang="en-US" altLang="ko-KR" sz="800" b="1" dirty="0" smtClean="0"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Eth0,1</a:t>
                  </a:r>
                  <a:endParaRPr lang="ko-KR" altLang="en-US" sz="8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endParaRPr>
                </a:p>
              </p:txBody>
            </p:sp>
          </p:grpSp>
          <p:cxnSp>
            <p:nvCxnSpPr>
              <p:cNvPr id="54" name="꺾인 연결선 53"/>
              <p:cNvCxnSpPr>
                <a:endCxn id="70" idx="1"/>
              </p:cNvCxnSpPr>
              <p:nvPr/>
            </p:nvCxnSpPr>
            <p:spPr>
              <a:xfrm flipV="1">
                <a:off x="2460298" y="2777959"/>
                <a:ext cx="1161386" cy="774559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꺾인 연결선 102"/>
              <p:cNvCxnSpPr/>
              <p:nvPr/>
            </p:nvCxnSpPr>
            <p:spPr>
              <a:xfrm>
                <a:off x="2460298" y="3802913"/>
                <a:ext cx="1161386" cy="768084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E7B0ABA2-BACC-5D56-B890-DA9B3CFD2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09344" y="4651450"/>
              <a:ext cx="2292120" cy="455435"/>
            </a:xfrm>
            <a:prstGeom prst="rect">
              <a:avLst/>
            </a:prstGeom>
          </p:spPr>
        </p:pic>
      </p:grpSp>
      <p:sp>
        <p:nvSpPr>
          <p:cNvPr id="43" name="타원 42"/>
          <p:cNvSpPr/>
          <p:nvPr/>
        </p:nvSpPr>
        <p:spPr>
          <a:xfrm>
            <a:off x="4672517" y="2331024"/>
            <a:ext cx="839654" cy="2790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TAP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  <p:sp>
        <p:nvSpPr>
          <p:cNvPr id="46" name="타원 45"/>
          <p:cNvSpPr/>
          <p:nvPr/>
        </p:nvSpPr>
        <p:spPr>
          <a:xfrm>
            <a:off x="4672517" y="4785618"/>
            <a:ext cx="839654" cy="2790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Monitor</a:t>
            </a:r>
            <a:endParaRPr lang="ko-KR" altLang="en-US" sz="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50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31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Calibri Light"/>
        <a:ea typeface="나눔고딕"/>
        <a:cs typeface=""/>
      </a:majorFont>
      <a:minorFont>
        <a:latin typeface="Calibri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7588</TotalTime>
  <Words>1763</Words>
  <Application>Microsoft Office PowerPoint</Application>
  <PresentationFormat>A4 용지(210x297mm)</PresentationFormat>
  <Paragraphs>263</Paragraphs>
  <Slides>45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53" baseType="lpstr">
      <vt:lpstr>나눔고딕</vt:lpstr>
      <vt:lpstr>나눔스퀘어</vt:lpstr>
      <vt:lpstr>맑은 고딕</vt:lpstr>
      <vt:lpstr>함초롬바탕</vt:lpstr>
      <vt:lpstr>Arial</vt:lpstr>
      <vt:lpstr>Arial Narrow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BHLEE</dc:creator>
  <cp:lastModifiedBy>jang</cp:lastModifiedBy>
  <cp:revision>883</cp:revision>
  <cp:lastPrinted>2023-07-03T00:58:21Z</cp:lastPrinted>
  <dcterms:created xsi:type="dcterms:W3CDTF">2021-10-10T06:49:15Z</dcterms:created>
  <dcterms:modified xsi:type="dcterms:W3CDTF">2023-10-20T08:42:43Z</dcterms:modified>
</cp:coreProperties>
</file>