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70" r:id="rId5"/>
    <p:sldId id="271" r:id="rId6"/>
    <p:sldId id="265" r:id="rId7"/>
    <p:sldId id="262" r:id="rId8"/>
    <p:sldId id="266" r:id="rId9"/>
    <p:sldId id="273" r:id="rId10"/>
    <p:sldId id="274" r:id="rId11"/>
    <p:sldId id="267" r:id="rId12"/>
    <p:sldId id="275" r:id="rId13"/>
    <p:sldId id="276" r:id="rId14"/>
    <p:sldId id="269" r:id="rId15"/>
    <p:sldId id="280" r:id="rId16"/>
    <p:sldId id="281" r:id="rId17"/>
    <p:sldId id="278" r:id="rId18"/>
    <p:sldId id="277" r:id="rId19"/>
    <p:sldId id="279" r:id="rId2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90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1426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8815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88396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23880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1523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335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79117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5821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1906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400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249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1A22B-DF01-44E3-80D6-584999A3A62D}" type="datetimeFigureOut">
              <a:rPr lang="ko-KR" altLang="en-US" smtClean="0"/>
              <a:pPr/>
              <a:t>2022-03-28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E9988-C172-4E14-A5AA-CFBD74DA2F8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95861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V="1">
            <a:off x="4466492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707418" y="3446586"/>
            <a:ext cx="2523393" cy="509952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/>
              <a:t>보안중심</a:t>
            </a:r>
            <a:r>
              <a:rPr lang="ko-KR" altLang="en-US" b="1" dirty="0" smtClean="0"/>
              <a:t> 설정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6496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아래로 구부러진 화살표 10"/>
          <p:cNvSpPr/>
          <p:nvPr/>
        </p:nvSpPr>
        <p:spPr>
          <a:xfrm>
            <a:off x="4346950" y="1072411"/>
            <a:ext cx="3217985" cy="575985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7578968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7323990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" name="&quot;없음&quot; 기호 1"/>
          <p:cNvSpPr/>
          <p:nvPr/>
        </p:nvSpPr>
        <p:spPr>
          <a:xfrm>
            <a:off x="3798278" y="2804746"/>
            <a:ext cx="1143000" cy="764932"/>
          </a:xfrm>
          <a:prstGeom prst="noSmoking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68300" y="211015"/>
            <a:ext cx="1811216" cy="63920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WAF#1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장비 </a:t>
            </a:r>
            <a:r>
              <a:rPr lang="en-US" altLang="ko-KR" sz="1500" b="1" dirty="0" err="1" smtClean="0">
                <a:solidFill>
                  <a:schemeClr val="tx1"/>
                </a:solidFill>
              </a:rPr>
              <a:t>hangup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발생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설정값에</a:t>
            </a:r>
            <a:r>
              <a:rPr lang="ko-KR" altLang="en-US" sz="1500" dirty="0" smtClean="0">
                <a:solidFill>
                  <a:schemeClr val="tx1"/>
                </a:solidFill>
              </a:rPr>
              <a:t> 의해 상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하단 링크 </a:t>
            </a:r>
            <a:r>
              <a:rPr lang="en-US" altLang="ko-KR" sz="1500" dirty="0" smtClean="0">
                <a:solidFill>
                  <a:schemeClr val="tx1"/>
                </a:solidFill>
              </a:rPr>
              <a:t>Down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rgbClr val="FF0000"/>
                </a:solidFill>
              </a:rPr>
              <a:t>(disconnect)</a:t>
            </a: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상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하단 장비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 링크 다운 감지 </a:t>
            </a:r>
            <a:r>
              <a:rPr lang="en-US" altLang="ko-KR" sz="1500" dirty="0" smtClean="0">
                <a:solidFill>
                  <a:schemeClr val="tx1"/>
                </a:solidFill>
              </a:rPr>
              <a:t>LLCF </a:t>
            </a:r>
            <a:r>
              <a:rPr lang="ko-KR" altLang="en-US" sz="1500" dirty="0" smtClean="0">
                <a:solidFill>
                  <a:schemeClr val="tx1"/>
                </a:solidFill>
              </a:rPr>
              <a:t>동작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방화벽</a:t>
            </a:r>
            <a:r>
              <a:rPr lang="en-US" altLang="ko-KR" sz="1500" dirty="0" smtClean="0">
                <a:solidFill>
                  <a:schemeClr val="tx1"/>
                </a:solidFill>
              </a:rPr>
              <a:t>#1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호기로 트래픽</a:t>
            </a:r>
            <a:r>
              <a:rPr lang="en-US" altLang="ko-KR" sz="1500" dirty="0" smtClean="0">
                <a:solidFill>
                  <a:schemeClr val="tx1"/>
                </a:solidFill>
              </a:rPr>
              <a:t>Fail-over </a:t>
            </a: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라인으로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rgbClr val="FF0000"/>
                </a:solidFill>
              </a:rPr>
              <a:t>정상 서비스</a:t>
            </a:r>
            <a:endParaRPr lang="en-US" altLang="ko-KR" sz="1500" b="1" dirty="0" smtClean="0">
              <a:solidFill>
                <a:srgbClr val="FF0000"/>
              </a:solidFill>
            </a:endParaRPr>
          </a:p>
        </p:txBody>
      </p:sp>
      <p:sp>
        <p:nvSpPr>
          <p:cNvPr id="8" name="아래쪽 화살표 7"/>
          <p:cNvSpPr/>
          <p:nvPr/>
        </p:nvSpPr>
        <p:spPr>
          <a:xfrm>
            <a:off x="980402" y="1099037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&quot;없음&quot; 기호 29"/>
          <p:cNvSpPr/>
          <p:nvPr/>
        </p:nvSpPr>
        <p:spPr>
          <a:xfrm>
            <a:off x="4213348" y="3584901"/>
            <a:ext cx="392116" cy="349496"/>
          </a:xfrm>
          <a:prstGeom prst="noSmoking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&quot;없음&quot; 기호 30"/>
          <p:cNvSpPr/>
          <p:nvPr/>
        </p:nvSpPr>
        <p:spPr>
          <a:xfrm>
            <a:off x="4213348" y="2455250"/>
            <a:ext cx="392116" cy="349496"/>
          </a:xfrm>
          <a:prstGeom prst="noSmoking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34" name="아래쪽 화살표 33"/>
          <p:cNvSpPr/>
          <p:nvPr/>
        </p:nvSpPr>
        <p:spPr>
          <a:xfrm>
            <a:off x="980402" y="2629998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아래쪽 화살표 38"/>
          <p:cNvSpPr/>
          <p:nvPr/>
        </p:nvSpPr>
        <p:spPr>
          <a:xfrm>
            <a:off x="980402" y="3980716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아래쪽 화살표 43"/>
          <p:cNvSpPr/>
          <p:nvPr/>
        </p:nvSpPr>
        <p:spPr>
          <a:xfrm>
            <a:off x="980402" y="5442412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878882" y="1243950"/>
            <a:ext cx="21334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500" b="1" dirty="0" smtClean="0">
                <a:solidFill>
                  <a:srgbClr val="FF0000"/>
                </a:solidFill>
              </a:rPr>
              <a:t>Fail-over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시 </a:t>
            </a:r>
            <a:r>
              <a:rPr lang="ko-KR" altLang="en-US" sz="1500" b="1" dirty="0" err="1" smtClean="0">
                <a:solidFill>
                  <a:srgbClr val="FF0000"/>
                </a:solidFill>
              </a:rPr>
              <a:t>순단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 발생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28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아래로 구부러진 화살표 10"/>
          <p:cNvSpPr/>
          <p:nvPr/>
        </p:nvSpPr>
        <p:spPr>
          <a:xfrm flipH="1">
            <a:off x="4346950" y="1072411"/>
            <a:ext cx="3217985" cy="575985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cxnSp>
        <p:nvCxnSpPr>
          <p:cNvPr id="10" name="직선 화살표 연결선 9"/>
          <p:cNvCxnSpPr/>
          <p:nvPr/>
        </p:nvCxnSpPr>
        <p:spPr>
          <a:xfrm flipV="1">
            <a:off x="4484076" y="1257301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99434" y="1257301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68300" y="1749669"/>
            <a:ext cx="1811216" cy="48533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복구 방안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WAF #1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호기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정상화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재부팅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altLang="ko-KR" sz="1500" b="1" dirty="0">
              <a:solidFill>
                <a:schemeClr val="tx1"/>
              </a:solidFill>
            </a:endParaRPr>
          </a:p>
          <a:p>
            <a:pPr algn="ctr"/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전체 라인 </a:t>
            </a:r>
            <a:r>
              <a:rPr lang="en-US" altLang="ko-KR" sz="1500" dirty="0" smtClean="0">
                <a:solidFill>
                  <a:schemeClr val="tx1"/>
                </a:solidFill>
              </a:rPr>
              <a:t>Link UP </a:t>
            </a:r>
            <a:r>
              <a:rPr lang="ko-KR" altLang="en-US" sz="1500" dirty="0" smtClean="0">
                <a:solidFill>
                  <a:schemeClr val="tx1"/>
                </a:solidFill>
              </a:rPr>
              <a:t>확인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방화벽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Fail-over </a:t>
            </a:r>
            <a:r>
              <a:rPr lang="ko-KR" altLang="en-US" sz="1500" dirty="0" smtClean="0">
                <a:solidFill>
                  <a:schemeClr val="tx1"/>
                </a:solidFill>
              </a:rPr>
              <a:t>진행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라인으로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rgbClr val="FF0000"/>
                </a:solidFill>
              </a:rPr>
              <a:t>정상 서비스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44" name="아래쪽 화살표 43"/>
          <p:cNvSpPr/>
          <p:nvPr/>
        </p:nvSpPr>
        <p:spPr>
          <a:xfrm>
            <a:off x="990118" y="3059700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아래쪽 화살표 21"/>
          <p:cNvSpPr/>
          <p:nvPr/>
        </p:nvSpPr>
        <p:spPr>
          <a:xfrm>
            <a:off x="990118" y="4185143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아래쪽 화살표 22"/>
          <p:cNvSpPr/>
          <p:nvPr/>
        </p:nvSpPr>
        <p:spPr>
          <a:xfrm>
            <a:off x="990118" y="5310586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9307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420091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err="1">
                <a:solidFill>
                  <a:srgbClr val="FF0000"/>
                </a:solidFill>
              </a:rPr>
              <a:t>disconn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122" y="4062046"/>
            <a:ext cx="5745399" cy="171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789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31640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smtClean="0">
                <a:solidFill>
                  <a:srgbClr val="FF0000"/>
                </a:solidFill>
              </a:rPr>
              <a:t>bypass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915" y="4041354"/>
            <a:ext cx="5773026" cy="1770693"/>
          </a:xfrm>
          <a:prstGeom prst="rect">
            <a:avLst/>
          </a:prstGeom>
        </p:spPr>
      </p:pic>
      <p:sp>
        <p:nvSpPr>
          <p:cNvPr id="5" name="구름 4"/>
          <p:cNvSpPr/>
          <p:nvPr/>
        </p:nvSpPr>
        <p:spPr>
          <a:xfrm>
            <a:off x="7789985" y="1134208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장비 출고 시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기본</a:t>
            </a:r>
            <a:r>
              <a:rPr lang="en-US" altLang="ko-KR" b="1" dirty="0" smtClean="0">
                <a:solidFill>
                  <a:schemeClr val="tx1"/>
                </a:solidFill>
              </a:rPr>
              <a:t>BYPASS </a:t>
            </a:r>
            <a:r>
              <a:rPr lang="ko-KR" altLang="en-US" b="1" dirty="0" smtClean="0">
                <a:solidFill>
                  <a:schemeClr val="tx1"/>
                </a:solidFill>
              </a:rPr>
              <a:t>로 설정되어 있어 </a:t>
            </a:r>
            <a:r>
              <a:rPr lang="en-US" altLang="ko-KR" b="1" dirty="0" smtClean="0">
                <a:solidFill>
                  <a:schemeClr val="tx1"/>
                </a:solidFill>
              </a:rPr>
              <a:t>2</a:t>
            </a:r>
            <a:r>
              <a:rPr lang="ko-KR" altLang="en-US" b="1" dirty="0" smtClean="0">
                <a:solidFill>
                  <a:schemeClr val="tx1"/>
                </a:solidFill>
              </a:rPr>
              <a:t>호기 장비는 </a:t>
            </a:r>
            <a:r>
              <a:rPr lang="en-US" altLang="ko-KR" b="1" dirty="0" smtClean="0">
                <a:solidFill>
                  <a:schemeClr val="tx1"/>
                </a:solidFill>
              </a:rPr>
              <a:t>NIFC </a:t>
            </a:r>
            <a:r>
              <a:rPr lang="ko-KR" altLang="en-US" b="1" dirty="0" smtClean="0">
                <a:solidFill>
                  <a:schemeClr val="tx1"/>
                </a:solidFill>
              </a:rPr>
              <a:t>설정만 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0190285" y="3182817"/>
            <a:ext cx="0" cy="1354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1651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V="1">
            <a:off x="4466492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4707418" y="3446586"/>
            <a:ext cx="2523393" cy="509952"/>
          </a:xfrm>
          <a:prstGeom prst="rect">
            <a:avLst/>
          </a:prstGeom>
          <a:solidFill>
            <a:schemeClr val="tx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/>
              <a:t>서비스중심</a:t>
            </a:r>
            <a:r>
              <a:rPr lang="ko-KR" altLang="en-US" b="1" dirty="0" smtClean="0"/>
              <a:t> 설정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9879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10374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H="1" flipV="1">
            <a:off x="4536830" y="4528038"/>
            <a:ext cx="8793" cy="103749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2079516" y="2066055"/>
            <a:ext cx="2290260" cy="2560408"/>
          </a:xfrm>
          <a:custGeom>
            <a:avLst/>
            <a:gdLst>
              <a:gd name="connsiteX0" fmla="*/ 3204383 w 3389022"/>
              <a:gd name="connsiteY0" fmla="*/ 184776 h 2560408"/>
              <a:gd name="connsiteX1" fmla="*/ 531522 w 3389022"/>
              <a:gd name="connsiteY1" fmla="*/ 219945 h 2560408"/>
              <a:gd name="connsiteX2" fmla="*/ 250168 w 3389022"/>
              <a:gd name="connsiteY2" fmla="*/ 2382853 h 2560408"/>
              <a:gd name="connsiteX3" fmla="*/ 3389022 w 3389022"/>
              <a:gd name="connsiteY3" fmla="*/ 2426814 h 256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9022" h="2560408">
                <a:moveTo>
                  <a:pt x="3204383" y="184776"/>
                </a:moveTo>
                <a:cubicBezTo>
                  <a:pt x="2114137" y="19187"/>
                  <a:pt x="1023891" y="-146401"/>
                  <a:pt x="531522" y="219945"/>
                </a:cubicBezTo>
                <a:cubicBezTo>
                  <a:pt x="39153" y="586291"/>
                  <a:pt x="-226082" y="2015042"/>
                  <a:pt x="250168" y="2382853"/>
                </a:cubicBezTo>
                <a:cubicBezTo>
                  <a:pt x="726418" y="2750664"/>
                  <a:pt x="2791145" y="2434141"/>
                  <a:pt x="3389022" y="242681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4211514" y="4528038"/>
            <a:ext cx="0" cy="10374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자유형 20"/>
          <p:cNvSpPr/>
          <p:nvPr/>
        </p:nvSpPr>
        <p:spPr>
          <a:xfrm>
            <a:off x="2205162" y="2237573"/>
            <a:ext cx="2067898" cy="2217371"/>
          </a:xfrm>
          <a:custGeom>
            <a:avLst/>
            <a:gdLst>
              <a:gd name="connsiteX0" fmla="*/ 3204383 w 3389022"/>
              <a:gd name="connsiteY0" fmla="*/ 184776 h 2560408"/>
              <a:gd name="connsiteX1" fmla="*/ 531522 w 3389022"/>
              <a:gd name="connsiteY1" fmla="*/ 219945 h 2560408"/>
              <a:gd name="connsiteX2" fmla="*/ 250168 w 3389022"/>
              <a:gd name="connsiteY2" fmla="*/ 2382853 h 2560408"/>
              <a:gd name="connsiteX3" fmla="*/ 3389022 w 3389022"/>
              <a:gd name="connsiteY3" fmla="*/ 2426814 h 256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9022" h="2560408">
                <a:moveTo>
                  <a:pt x="3204383" y="184776"/>
                </a:moveTo>
                <a:cubicBezTo>
                  <a:pt x="2114137" y="19187"/>
                  <a:pt x="1023891" y="-146401"/>
                  <a:pt x="531522" y="219945"/>
                </a:cubicBezTo>
                <a:cubicBezTo>
                  <a:pt x="39153" y="586291"/>
                  <a:pt x="-226082" y="2015042"/>
                  <a:pt x="250168" y="2382853"/>
                </a:cubicBezTo>
                <a:cubicBezTo>
                  <a:pt x="726418" y="2750664"/>
                  <a:pt x="2791145" y="2434141"/>
                  <a:pt x="3389022" y="2426814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00B0F0"/>
                </a:solidFill>
              </a:ln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 flipH="1" flipV="1">
            <a:off x="4536830" y="1296702"/>
            <a:ext cx="8793" cy="103749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&quot;없음&quot; 기호 22"/>
          <p:cNvSpPr/>
          <p:nvPr/>
        </p:nvSpPr>
        <p:spPr>
          <a:xfrm>
            <a:off x="3798278" y="2804746"/>
            <a:ext cx="1143000" cy="764932"/>
          </a:xfrm>
          <a:prstGeom prst="noSmoking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268300" y="211015"/>
            <a:ext cx="1811216" cy="639201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WAF#1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장비 </a:t>
            </a:r>
            <a:r>
              <a:rPr lang="en-US" altLang="ko-KR" sz="1500" b="1" dirty="0" err="1" smtClean="0">
                <a:solidFill>
                  <a:schemeClr val="tx1"/>
                </a:solidFill>
              </a:rPr>
              <a:t>hangup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발생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설정값에</a:t>
            </a:r>
            <a:r>
              <a:rPr lang="ko-KR" altLang="en-US" sz="1500" dirty="0" smtClean="0">
                <a:solidFill>
                  <a:schemeClr val="tx1"/>
                </a:solidFill>
              </a:rPr>
              <a:t> 의해 상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하단 링크 협상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rgbClr val="FF0000"/>
                </a:solidFill>
              </a:rPr>
              <a:t>(bypass)</a:t>
            </a: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 smtClean="0">
              <a:solidFill>
                <a:srgbClr val="FF0000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err="1" smtClean="0">
                <a:solidFill>
                  <a:schemeClr val="tx1"/>
                </a:solidFill>
              </a:rPr>
              <a:t>웹방화벽</a:t>
            </a:r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err="1" smtClean="0">
                <a:solidFill>
                  <a:schemeClr val="tx1"/>
                </a:solidFill>
              </a:rPr>
              <a:t>보안역할</a:t>
            </a:r>
            <a:r>
              <a:rPr lang="ko-KR" altLang="en-US" sz="1500" dirty="0" smtClean="0">
                <a:solidFill>
                  <a:schemeClr val="tx1"/>
                </a:solidFill>
              </a:rPr>
              <a:t> 미수행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트래픽 하단으로</a:t>
            </a:r>
            <a:r>
              <a:rPr lang="en-US" altLang="ko-KR" sz="1500" dirty="0" smtClean="0">
                <a:solidFill>
                  <a:schemeClr val="tx1"/>
                </a:solidFill>
              </a:rPr>
              <a:t>BYPASS</a:t>
            </a:r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라인으로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rgbClr val="FF0000"/>
                </a:solidFill>
              </a:rPr>
              <a:t>정상 서비스</a:t>
            </a:r>
            <a:endParaRPr lang="en-US" altLang="ko-KR" sz="1500" b="1" dirty="0" smtClean="0">
              <a:solidFill>
                <a:srgbClr val="FF0000"/>
              </a:solidFill>
            </a:endParaRPr>
          </a:p>
        </p:txBody>
      </p:sp>
      <p:sp>
        <p:nvSpPr>
          <p:cNvPr id="25" name="아래쪽 화살표 24"/>
          <p:cNvSpPr/>
          <p:nvPr/>
        </p:nvSpPr>
        <p:spPr>
          <a:xfrm>
            <a:off x="990118" y="1648396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아래쪽 화살표 25"/>
          <p:cNvSpPr/>
          <p:nvPr/>
        </p:nvSpPr>
        <p:spPr>
          <a:xfrm>
            <a:off x="990118" y="3226778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아래쪽 화살표 26"/>
          <p:cNvSpPr/>
          <p:nvPr/>
        </p:nvSpPr>
        <p:spPr>
          <a:xfrm>
            <a:off x="990118" y="4805160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830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18" name="타원 17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19" name="타원 18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268300" y="1749669"/>
            <a:ext cx="1811216" cy="485335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복구 방안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WAF #1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호기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정상화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(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재부팅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altLang="ko-KR" sz="1500" b="1" dirty="0">
              <a:solidFill>
                <a:schemeClr val="tx1"/>
              </a:solidFill>
            </a:endParaRPr>
          </a:p>
          <a:p>
            <a:pPr algn="ctr"/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라인으로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b="1" dirty="0" smtClean="0">
                <a:solidFill>
                  <a:srgbClr val="FF0000"/>
                </a:solidFill>
              </a:rPr>
              <a:t>정상 서비스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6" name="아래쪽 화살표 25"/>
          <p:cNvSpPr/>
          <p:nvPr/>
        </p:nvSpPr>
        <p:spPr>
          <a:xfrm>
            <a:off x="1055211" y="4265978"/>
            <a:ext cx="237393" cy="360485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 flipV="1">
            <a:off x="4466492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0302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31640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smtClean="0">
                <a:solidFill>
                  <a:srgbClr val="FF0000"/>
                </a:solidFill>
              </a:rPr>
              <a:t>bypass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915" y="4041354"/>
            <a:ext cx="5773026" cy="1770693"/>
          </a:xfrm>
          <a:prstGeom prst="rect">
            <a:avLst/>
          </a:prstGeom>
        </p:spPr>
      </p:pic>
      <p:sp>
        <p:nvSpPr>
          <p:cNvPr id="5" name="구름 4"/>
          <p:cNvSpPr/>
          <p:nvPr/>
        </p:nvSpPr>
        <p:spPr>
          <a:xfrm>
            <a:off x="7789985" y="1134208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장비 출고 시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기본</a:t>
            </a:r>
            <a:r>
              <a:rPr lang="en-US" altLang="ko-KR" b="1" dirty="0" smtClean="0">
                <a:solidFill>
                  <a:schemeClr val="tx1"/>
                </a:solidFill>
              </a:rPr>
              <a:t>BYPASS </a:t>
            </a:r>
            <a:r>
              <a:rPr lang="ko-KR" altLang="en-US" b="1" dirty="0" smtClean="0">
                <a:solidFill>
                  <a:schemeClr val="tx1"/>
                </a:solidFill>
              </a:rPr>
              <a:t>로 설정되어 있어 </a:t>
            </a:r>
            <a:r>
              <a:rPr lang="en-US" altLang="ko-KR" b="1" dirty="0" smtClean="0">
                <a:solidFill>
                  <a:schemeClr val="tx1"/>
                </a:solidFill>
              </a:rPr>
              <a:t>NIFC </a:t>
            </a:r>
            <a:r>
              <a:rPr lang="ko-KR" altLang="en-US" b="1" dirty="0" smtClean="0">
                <a:solidFill>
                  <a:schemeClr val="tx1"/>
                </a:solidFill>
              </a:rPr>
              <a:t>설정만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0190285" y="3182817"/>
            <a:ext cx="0" cy="1354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9356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405325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Standby </a:t>
            </a:r>
            <a:r>
              <a:rPr lang="ko-KR" altLang="en-US" sz="2600" b="1" dirty="0" smtClean="0"/>
              <a:t>구성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31640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smtClean="0">
                <a:solidFill>
                  <a:srgbClr val="FF0000"/>
                </a:solidFill>
              </a:rPr>
              <a:t>bypass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915" y="4041354"/>
            <a:ext cx="5773026" cy="1770693"/>
          </a:xfrm>
          <a:prstGeom prst="rect">
            <a:avLst/>
          </a:prstGeom>
        </p:spPr>
      </p:pic>
      <p:sp>
        <p:nvSpPr>
          <p:cNvPr id="5" name="구름 4"/>
          <p:cNvSpPr/>
          <p:nvPr/>
        </p:nvSpPr>
        <p:spPr>
          <a:xfrm>
            <a:off x="7789985" y="1134208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장비 출고 시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기본</a:t>
            </a:r>
            <a:r>
              <a:rPr lang="en-US" altLang="ko-KR" b="1" dirty="0" smtClean="0">
                <a:solidFill>
                  <a:schemeClr val="tx1"/>
                </a:solidFill>
              </a:rPr>
              <a:t>BYPASS </a:t>
            </a:r>
            <a:r>
              <a:rPr lang="ko-KR" altLang="en-US" b="1" dirty="0" smtClean="0">
                <a:solidFill>
                  <a:schemeClr val="tx1"/>
                </a:solidFill>
              </a:rPr>
              <a:t>로 설정되어 있어 </a:t>
            </a:r>
            <a:r>
              <a:rPr lang="en-US" altLang="ko-KR" b="1" dirty="0" smtClean="0">
                <a:solidFill>
                  <a:schemeClr val="tx1"/>
                </a:solidFill>
              </a:rPr>
              <a:t>NIFC </a:t>
            </a:r>
            <a:r>
              <a:rPr lang="ko-KR" altLang="en-US" b="1" dirty="0" smtClean="0">
                <a:solidFill>
                  <a:schemeClr val="tx1"/>
                </a:solidFill>
              </a:rPr>
              <a:t>설정만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0190285" y="3182817"/>
            <a:ext cx="0" cy="1354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17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8" y="272562"/>
            <a:ext cx="51649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</a:t>
            </a:r>
            <a:r>
              <a:rPr lang="en-US" altLang="ko-KR" sz="2600" b="1" dirty="0"/>
              <a:t>Active </a:t>
            </a:r>
            <a:r>
              <a:rPr lang="ko-KR" altLang="en-US" sz="2600" b="1" dirty="0" smtClean="0"/>
              <a:t>구성 </a:t>
            </a:r>
            <a:r>
              <a:rPr lang="en-US" altLang="ko-KR" sz="2600" b="1" dirty="0" smtClean="0"/>
              <a:t>(</a:t>
            </a:r>
            <a:r>
              <a:rPr lang="en-US" altLang="ko-KR" sz="2600" b="1" dirty="0" err="1" smtClean="0"/>
              <a:t>symentric</a:t>
            </a:r>
            <a:r>
              <a:rPr lang="en-US" altLang="ko-KR" sz="2600" b="1" dirty="0" smtClean="0"/>
              <a:t>)</a:t>
            </a:r>
            <a:endParaRPr lang="ko-KR" altLang="en-US" sz="2600" b="1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 flipV="1">
            <a:off x="4466492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20" name="타원 19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7355608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7610586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6031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58126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/>
              <a:t>Active – Active </a:t>
            </a:r>
            <a:r>
              <a:rPr lang="ko-KR" altLang="en-US" sz="2600" b="1" dirty="0"/>
              <a:t>구성 </a:t>
            </a:r>
            <a:r>
              <a:rPr lang="en-US" altLang="ko-KR" sz="2600" b="1" dirty="0"/>
              <a:t>(</a:t>
            </a:r>
            <a:r>
              <a:rPr lang="en-US" altLang="ko-KR" sz="2600" b="1" dirty="0" err="1"/>
              <a:t>symentric</a:t>
            </a:r>
            <a:r>
              <a:rPr lang="en-US" altLang="ko-KR" sz="2600" b="1" dirty="0"/>
              <a:t>)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1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31640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smtClean="0">
                <a:solidFill>
                  <a:srgbClr val="FF0000"/>
                </a:solidFill>
              </a:rPr>
              <a:t>bypass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915" y="4041354"/>
            <a:ext cx="5773026" cy="1770693"/>
          </a:xfrm>
          <a:prstGeom prst="rect">
            <a:avLst/>
          </a:prstGeom>
        </p:spPr>
      </p:pic>
      <p:sp>
        <p:nvSpPr>
          <p:cNvPr id="5" name="구름 4"/>
          <p:cNvSpPr/>
          <p:nvPr/>
        </p:nvSpPr>
        <p:spPr>
          <a:xfrm>
            <a:off x="7789985" y="1134208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장비 출고 시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기본</a:t>
            </a:r>
            <a:r>
              <a:rPr lang="en-US" altLang="ko-KR" b="1" dirty="0" smtClean="0">
                <a:solidFill>
                  <a:schemeClr val="tx1"/>
                </a:solidFill>
              </a:rPr>
              <a:t>BYPASS </a:t>
            </a:r>
            <a:r>
              <a:rPr lang="ko-KR" altLang="en-US" b="1" dirty="0" smtClean="0">
                <a:solidFill>
                  <a:schemeClr val="tx1"/>
                </a:solidFill>
              </a:rPr>
              <a:t>로 설정되어 있어 </a:t>
            </a:r>
            <a:r>
              <a:rPr lang="en-US" altLang="ko-KR" b="1" dirty="0" smtClean="0">
                <a:solidFill>
                  <a:schemeClr val="tx1"/>
                </a:solidFill>
              </a:rPr>
              <a:t>NIFC </a:t>
            </a:r>
            <a:r>
              <a:rPr lang="ko-KR" altLang="en-US" b="1" dirty="0" smtClean="0">
                <a:solidFill>
                  <a:schemeClr val="tx1"/>
                </a:solidFill>
              </a:rPr>
              <a:t>설정만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0190285" y="3182817"/>
            <a:ext cx="0" cy="1354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8636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77408" y="272562"/>
            <a:ext cx="53173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/>
              <a:t>Active – Active </a:t>
            </a:r>
            <a:r>
              <a:rPr lang="ko-KR" altLang="en-US" sz="2600" b="1" dirty="0"/>
              <a:t>구성 </a:t>
            </a:r>
            <a:r>
              <a:rPr lang="en-US" altLang="ko-KR" sz="2600" b="1" dirty="0"/>
              <a:t>(</a:t>
            </a:r>
            <a:r>
              <a:rPr lang="en-US" altLang="ko-KR" sz="2600" b="1" dirty="0" err="1"/>
              <a:t>symentric</a:t>
            </a:r>
            <a:r>
              <a:rPr lang="en-US" altLang="ko-KR" sz="2600" b="1" dirty="0"/>
              <a:t>)</a:t>
            </a:r>
            <a:endParaRPr lang="ko-KR" altLang="en-US" sz="2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06669" y="1468317"/>
            <a:ext cx="2990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smtClean="0"/>
              <a:t>bypass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06669" y="3956540"/>
            <a:ext cx="3312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** 2</a:t>
            </a:r>
            <a:r>
              <a:rPr lang="ko-KR" altLang="en-US" b="1" dirty="0" smtClean="0"/>
              <a:t>호기 장비 </a:t>
            </a:r>
            <a:r>
              <a:rPr lang="en-US" altLang="ko-KR" b="1" dirty="0" err="1" smtClean="0"/>
              <a:t>nifc</a:t>
            </a:r>
            <a:r>
              <a:rPr lang="en-US" altLang="ko-KR" b="1" dirty="0" smtClean="0"/>
              <a:t>(LLCF) </a:t>
            </a:r>
            <a:r>
              <a:rPr lang="ko-KR" altLang="en-US" b="1" dirty="0" smtClean="0"/>
              <a:t>설정</a:t>
            </a:r>
            <a:endParaRPr lang="ko-KR" altLang="en-US" b="1" dirty="0"/>
          </a:p>
        </p:txBody>
      </p:sp>
      <p:sp>
        <p:nvSpPr>
          <p:cNvPr id="4" name="직사각형 3"/>
          <p:cNvSpPr/>
          <p:nvPr/>
        </p:nvSpPr>
        <p:spPr>
          <a:xfrm>
            <a:off x="606669" y="1837649"/>
            <a:ext cx="631640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 err="1"/>
              <a:t>pentasec@econetsys</a:t>
            </a:r>
            <a:r>
              <a:rPr lang="ko-KR" altLang="en-US" dirty="0"/>
              <a:t>#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bypass</a:t>
            </a:r>
            <a:endParaRPr lang="en-US" altLang="ko-KR" b="1" dirty="0" smtClean="0">
              <a:solidFill>
                <a:srgbClr val="FF0000"/>
              </a:solidFill>
            </a:endParaRP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</a:t>
            </a:r>
            <a:r>
              <a:rPr lang="en-US" altLang="ko-KR" b="1" dirty="0">
                <a:solidFill>
                  <a:srgbClr val="FF0000"/>
                </a:solidFill>
              </a:rPr>
              <a:t>-default-act set </a:t>
            </a:r>
            <a:r>
              <a:rPr lang="en-US" altLang="ko-KR" b="1" dirty="0" smtClean="0">
                <a:solidFill>
                  <a:srgbClr val="FF0000"/>
                </a:solidFill>
              </a:rPr>
              <a:t>bypass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21" name="직사각형 20"/>
          <p:cNvSpPr/>
          <p:nvPr/>
        </p:nvSpPr>
        <p:spPr>
          <a:xfrm>
            <a:off x="606669" y="4334719"/>
            <a:ext cx="5521704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 err="1">
                <a:solidFill>
                  <a:srgbClr val="FF0000"/>
                </a:solidFill>
              </a:rPr>
              <a:t>hw-nifc</a:t>
            </a:r>
            <a:r>
              <a:rPr lang="en-US" altLang="ko-KR" b="1" dirty="0">
                <a:solidFill>
                  <a:srgbClr val="FF0000"/>
                </a:solidFill>
              </a:rPr>
              <a:t> set on</a:t>
            </a:r>
          </a:p>
          <a:p>
            <a:r>
              <a:rPr lang="en-US" altLang="ko-KR" dirty="0"/>
              <a:t>Slot 1 Set OK</a:t>
            </a:r>
          </a:p>
          <a:p>
            <a:r>
              <a:rPr lang="en-US" altLang="ko-KR" dirty="0"/>
              <a:t>Slot 2 Set OK</a:t>
            </a:r>
          </a:p>
          <a:p>
            <a:r>
              <a:rPr lang="en-US" altLang="ko-KR" dirty="0" err="1"/>
              <a:t>pentasec@econetsys</a:t>
            </a:r>
            <a:r>
              <a:rPr lang="en-US" altLang="ko-KR" dirty="0"/>
              <a:t>:(bypass)# </a:t>
            </a:r>
            <a:r>
              <a:rPr lang="en-US" altLang="ko-KR" b="1" dirty="0">
                <a:solidFill>
                  <a:srgbClr val="FF0000"/>
                </a:solidFill>
              </a:rPr>
              <a:t>save configuration</a:t>
            </a:r>
          </a:p>
          <a:p>
            <a:r>
              <a:rPr lang="en-US" altLang="ko-KR" dirty="0"/>
              <a:t>OK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8915" y="4041354"/>
            <a:ext cx="5773026" cy="1770693"/>
          </a:xfrm>
          <a:prstGeom prst="rect">
            <a:avLst/>
          </a:prstGeom>
        </p:spPr>
      </p:pic>
      <p:sp>
        <p:nvSpPr>
          <p:cNvPr id="5" name="구름 4"/>
          <p:cNvSpPr/>
          <p:nvPr/>
        </p:nvSpPr>
        <p:spPr>
          <a:xfrm>
            <a:off x="7789985" y="1134208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장비 출고 시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기본</a:t>
            </a:r>
            <a:r>
              <a:rPr lang="en-US" altLang="ko-KR" b="1" dirty="0" smtClean="0">
                <a:solidFill>
                  <a:schemeClr val="tx1"/>
                </a:solidFill>
              </a:rPr>
              <a:t>BYPASS </a:t>
            </a:r>
            <a:r>
              <a:rPr lang="ko-KR" altLang="en-US" b="1" dirty="0" smtClean="0">
                <a:solidFill>
                  <a:schemeClr val="tx1"/>
                </a:solidFill>
              </a:rPr>
              <a:t>로 설정되어 있어 </a:t>
            </a:r>
            <a:r>
              <a:rPr lang="en-US" altLang="ko-KR" b="1" dirty="0" smtClean="0">
                <a:solidFill>
                  <a:schemeClr val="tx1"/>
                </a:solidFill>
              </a:rPr>
              <a:t>NIFC </a:t>
            </a:r>
            <a:r>
              <a:rPr lang="ko-KR" altLang="en-US" b="1" dirty="0" smtClean="0">
                <a:solidFill>
                  <a:schemeClr val="tx1"/>
                </a:solidFill>
              </a:rPr>
              <a:t>설정만</a:t>
            </a:r>
            <a:endParaRPr lang="en-US" altLang="ko-KR" b="1" dirty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10190285" y="3182817"/>
            <a:ext cx="0" cy="135401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25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77407" y="272562"/>
            <a:ext cx="60762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</a:t>
            </a:r>
            <a:r>
              <a:rPr lang="en-US" altLang="ko-KR" sz="2600" b="1" dirty="0"/>
              <a:t>Active </a:t>
            </a:r>
            <a:r>
              <a:rPr lang="ko-KR" altLang="en-US" sz="2600" b="1" dirty="0" smtClean="0"/>
              <a:t>구성 </a:t>
            </a:r>
            <a:r>
              <a:rPr lang="en-US" altLang="ko-KR" sz="2600" b="1" dirty="0" smtClean="0"/>
              <a:t>(</a:t>
            </a:r>
            <a:r>
              <a:rPr lang="en-US" altLang="ko-KR" sz="2600" b="1" dirty="0" err="1" smtClean="0"/>
              <a:t>asymentric</a:t>
            </a:r>
            <a:r>
              <a:rPr lang="en-US" altLang="ko-KR" sz="2600" b="1" dirty="0" smtClean="0"/>
              <a:t>)</a:t>
            </a:r>
            <a:endParaRPr lang="ko-KR" altLang="en-US" sz="2600" b="1" dirty="0"/>
          </a:p>
        </p:txBody>
      </p:sp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20" name="타원 19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cxnSp>
        <p:nvCxnSpPr>
          <p:cNvPr id="22" name="직선 화살표 연결선 21"/>
          <p:cNvCxnSpPr/>
          <p:nvPr/>
        </p:nvCxnSpPr>
        <p:spPr>
          <a:xfrm>
            <a:off x="7355608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466492" y="3226777"/>
            <a:ext cx="27432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 flipV="1">
            <a:off x="7209692" y="1283677"/>
            <a:ext cx="0" cy="19431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 flipH="1">
            <a:off x="4466492" y="2910254"/>
            <a:ext cx="26113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V="1">
            <a:off x="4466492" y="1283677"/>
            <a:ext cx="0" cy="157382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>
            <a:off x="4466492" y="3226777"/>
            <a:ext cx="0" cy="32091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/>
          <p:cNvCxnSpPr/>
          <p:nvPr/>
        </p:nvCxnSpPr>
        <p:spPr>
          <a:xfrm>
            <a:off x="7095392" y="2910254"/>
            <a:ext cx="0" cy="35257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구름 22"/>
          <p:cNvSpPr/>
          <p:nvPr/>
        </p:nvSpPr>
        <p:spPr>
          <a:xfrm>
            <a:off x="79128" y="21979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A-A </a:t>
            </a:r>
            <a:r>
              <a:rPr lang="en-US" altLang="ko-KR" b="1" dirty="0" err="1" smtClean="0">
                <a:solidFill>
                  <a:schemeClr val="tx1"/>
                </a:solidFill>
              </a:rPr>
              <a:t>asymentric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구성에서는 </a:t>
            </a:r>
            <a:r>
              <a:rPr lang="en-US" altLang="ko-KR" b="1" dirty="0" smtClean="0">
                <a:solidFill>
                  <a:schemeClr val="tx1"/>
                </a:solidFill>
              </a:rPr>
              <a:t>HA/Hotline</a:t>
            </a: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설정 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9313" y="850900"/>
            <a:ext cx="7331075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19869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8900" y="309562"/>
            <a:ext cx="9601590" cy="626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5113" y="377825"/>
            <a:ext cx="9220669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20" name="타원 19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u="sng" dirty="0" smtClean="0">
                <a:solidFill>
                  <a:srgbClr val="FF0000"/>
                </a:solidFill>
              </a:rPr>
              <a:t>bypass</a:t>
            </a:r>
            <a:endParaRPr lang="ko-KR" altLang="en-US" sz="1500" b="1" u="sng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3" name="구름 22"/>
          <p:cNvSpPr/>
          <p:nvPr/>
        </p:nvSpPr>
        <p:spPr>
          <a:xfrm>
            <a:off x="79128" y="21979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A-A </a:t>
            </a:r>
            <a:r>
              <a:rPr lang="en-US" altLang="ko-KR" b="1" dirty="0" err="1" smtClean="0">
                <a:solidFill>
                  <a:schemeClr val="tx1"/>
                </a:solidFill>
              </a:rPr>
              <a:t>asymentric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구성에서는 </a:t>
            </a:r>
            <a:r>
              <a:rPr lang="en-US" altLang="ko-KR" b="1" dirty="0" smtClean="0">
                <a:solidFill>
                  <a:schemeClr val="tx1"/>
                </a:solidFill>
              </a:rPr>
              <a:t>HA/Hotline</a:t>
            </a: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설정 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4" name="&quot;없음&quot; 기호 23"/>
          <p:cNvSpPr/>
          <p:nvPr/>
        </p:nvSpPr>
        <p:spPr>
          <a:xfrm>
            <a:off x="6854936" y="2882411"/>
            <a:ext cx="1143000" cy="764932"/>
          </a:xfrm>
          <a:prstGeom prst="noSmoking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2" name="&quot;없음&quot; 기호 21"/>
          <p:cNvSpPr/>
          <p:nvPr/>
        </p:nvSpPr>
        <p:spPr>
          <a:xfrm>
            <a:off x="7200886" y="2455250"/>
            <a:ext cx="392116" cy="349496"/>
          </a:xfrm>
          <a:prstGeom prst="noSmoking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&quot;없음&quot; 기호 24"/>
          <p:cNvSpPr/>
          <p:nvPr/>
        </p:nvSpPr>
        <p:spPr>
          <a:xfrm>
            <a:off x="7200886" y="3624466"/>
            <a:ext cx="392116" cy="349496"/>
          </a:xfrm>
          <a:prstGeom prst="noSmoking">
            <a:avLst/>
          </a:prstGeom>
          <a:solidFill>
            <a:srgbClr val="FF0000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39800" y="2765154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/>
              <a:t>HA-Hotline</a:t>
            </a:r>
            <a:endParaRPr lang="ko-KR" alt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131600" y="3389354"/>
            <a:ext cx="1641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/>
              <a:t>Health Check</a:t>
            </a:r>
            <a:endParaRPr lang="ko-KR" altLang="en-US" b="1" dirty="0"/>
          </a:p>
        </p:txBody>
      </p:sp>
      <p:sp>
        <p:nvSpPr>
          <p:cNvPr id="28" name="아래로 구부러진 화살표 27"/>
          <p:cNvSpPr/>
          <p:nvPr/>
        </p:nvSpPr>
        <p:spPr>
          <a:xfrm flipH="1">
            <a:off x="4346950" y="1072411"/>
            <a:ext cx="3217985" cy="575985"/>
          </a:xfrm>
          <a:prstGeom prst="curved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/>
          <p:cNvCxnSpPr/>
          <p:nvPr/>
        </p:nvCxnSpPr>
        <p:spPr>
          <a:xfrm flipV="1">
            <a:off x="4466492" y="1283677"/>
            <a:ext cx="0" cy="517866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877407" y="272562"/>
            <a:ext cx="60762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</a:t>
            </a:r>
            <a:r>
              <a:rPr lang="en-US" altLang="ko-KR" sz="2600" b="1" dirty="0"/>
              <a:t>Active </a:t>
            </a:r>
            <a:r>
              <a:rPr lang="ko-KR" altLang="en-US" sz="2600" b="1" dirty="0" smtClean="0"/>
              <a:t>구성 </a:t>
            </a:r>
            <a:r>
              <a:rPr lang="en-US" altLang="ko-KR" sz="2600" b="1" dirty="0" smtClean="0"/>
              <a:t>(</a:t>
            </a:r>
            <a:r>
              <a:rPr lang="en-US" altLang="ko-KR" sz="2600" b="1" dirty="0" err="1" smtClean="0"/>
              <a:t>asymentric</a:t>
            </a:r>
            <a:r>
              <a:rPr lang="en-US" altLang="ko-KR" sz="2600" b="1" dirty="0" smtClean="0"/>
              <a:t>)</a:t>
            </a:r>
            <a:endParaRPr lang="ko-KR" altLang="en-US" sz="2600" b="1" dirty="0"/>
          </a:p>
        </p:txBody>
      </p:sp>
      <p:sp>
        <p:nvSpPr>
          <p:cNvPr id="37" name="직사각형 36"/>
          <p:cNvSpPr/>
          <p:nvPr/>
        </p:nvSpPr>
        <p:spPr>
          <a:xfrm>
            <a:off x="247651" y="2247900"/>
            <a:ext cx="25717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</a:rPr>
              <a:t>ha-cross-failover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기능에 의해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ko-KR" altLang="en-US" sz="1200" b="1" dirty="0" smtClean="0">
                <a:solidFill>
                  <a:srgbClr val="FF0000"/>
                </a:solidFill>
              </a:rPr>
              <a:t>반대편 장비의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hw-default-act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를</a:t>
            </a:r>
            <a:endParaRPr lang="en-US" altLang="ko-KR" sz="1200" b="1" dirty="0" smtClean="0">
              <a:solidFill>
                <a:srgbClr val="FF0000"/>
              </a:solidFill>
            </a:endParaRPr>
          </a:p>
          <a:p>
            <a:r>
              <a:rPr lang="en-US" altLang="ko-KR" sz="1200" b="1" dirty="0" smtClean="0">
                <a:solidFill>
                  <a:srgbClr val="FF0000"/>
                </a:solidFill>
              </a:rPr>
              <a:t>disconnect </a:t>
            </a:r>
            <a:r>
              <a:rPr lang="en-US" altLang="ko-KR" sz="1200" b="1" dirty="0" smtClean="0">
                <a:solidFill>
                  <a:srgbClr val="FF0000"/>
                </a:solidFill>
              </a:rPr>
              <a:t>-&gt; bypass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로 </a:t>
            </a:r>
            <a:r>
              <a:rPr lang="ko-KR" altLang="en-US" sz="1200" b="1" dirty="0" smtClean="0">
                <a:solidFill>
                  <a:srgbClr val="FF0000"/>
                </a:solidFill>
              </a:rPr>
              <a:t>변경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cxnSp>
        <p:nvCxnSpPr>
          <p:cNvPr id="39" name="Shape 38"/>
          <p:cNvCxnSpPr>
            <a:stCxn id="37" idx="2"/>
            <a:endCxn id="6" idx="1"/>
          </p:cNvCxnSpPr>
          <p:nvPr/>
        </p:nvCxnSpPr>
        <p:spPr>
          <a:xfrm rot="16200000" flipH="1">
            <a:off x="1389886" y="3037871"/>
            <a:ext cx="958917" cy="671636"/>
          </a:xfrm>
          <a:prstGeom prst="bentConnector2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8239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20" name="타원 19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disconnet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4466492" y="3225800"/>
            <a:ext cx="2645508" cy="9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구름 22"/>
          <p:cNvSpPr/>
          <p:nvPr/>
        </p:nvSpPr>
        <p:spPr>
          <a:xfrm>
            <a:off x="79128" y="21979"/>
            <a:ext cx="3894993" cy="2048609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</a:rPr>
              <a:t>A-A </a:t>
            </a:r>
            <a:r>
              <a:rPr lang="en-US" altLang="ko-KR" b="1" dirty="0" err="1" smtClean="0">
                <a:solidFill>
                  <a:schemeClr val="tx1"/>
                </a:solidFill>
              </a:rPr>
              <a:t>asymentric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구성에서는 </a:t>
            </a:r>
            <a:r>
              <a:rPr lang="en-US" altLang="ko-KR" b="1" dirty="0" smtClean="0">
                <a:solidFill>
                  <a:schemeClr val="tx1"/>
                </a:solidFill>
              </a:rPr>
              <a:t>HA/Hotline</a:t>
            </a: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설정 필요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>
            <a:off x="7355608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4466492" y="3226777"/>
            <a:ext cx="27432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466492" y="3226777"/>
            <a:ext cx="0" cy="32091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flipV="1">
            <a:off x="7209692" y="1283677"/>
            <a:ext cx="0" cy="194310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/>
          <p:nvPr/>
        </p:nvCxnSpPr>
        <p:spPr>
          <a:xfrm flipV="1">
            <a:off x="4466492" y="1283677"/>
            <a:ext cx="0" cy="157382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 flipH="1">
            <a:off x="4466492" y="2910254"/>
            <a:ext cx="26113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7095392" y="2910254"/>
            <a:ext cx="0" cy="35257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77407" y="272562"/>
            <a:ext cx="60762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</a:t>
            </a:r>
            <a:r>
              <a:rPr lang="en-US" altLang="ko-KR" sz="2600" b="1" dirty="0"/>
              <a:t>Active </a:t>
            </a:r>
            <a:r>
              <a:rPr lang="ko-KR" altLang="en-US" sz="2600" b="1" dirty="0" smtClean="0"/>
              <a:t>구성 </a:t>
            </a:r>
            <a:r>
              <a:rPr lang="en-US" altLang="ko-KR" sz="2600" b="1" dirty="0" smtClean="0"/>
              <a:t>(</a:t>
            </a:r>
            <a:r>
              <a:rPr lang="en-US" altLang="ko-KR" sz="2600" b="1" dirty="0" err="1" smtClean="0"/>
              <a:t>asymentric</a:t>
            </a:r>
            <a:r>
              <a:rPr lang="en-US" altLang="ko-KR" sz="2600" b="1" dirty="0" smtClean="0"/>
              <a:t>)</a:t>
            </a:r>
            <a:endParaRPr lang="ko-KR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xmlns="" val="32432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162" y="1648396"/>
            <a:ext cx="7818915" cy="4409504"/>
          </a:xfrm>
          <a:prstGeom prst="rect">
            <a:avLst/>
          </a:prstGeom>
        </p:spPr>
      </p:pic>
      <p:cxnSp>
        <p:nvCxnSpPr>
          <p:cNvPr id="9" name="직선 화살표 연결선 8"/>
          <p:cNvCxnSpPr/>
          <p:nvPr/>
        </p:nvCxnSpPr>
        <p:spPr>
          <a:xfrm>
            <a:off x="4211514" y="1283677"/>
            <a:ext cx="0" cy="51786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9762014" y="5671040"/>
            <a:ext cx="2268415" cy="1028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연결선 13"/>
          <p:cNvCxnSpPr/>
          <p:nvPr/>
        </p:nvCxnSpPr>
        <p:spPr>
          <a:xfrm>
            <a:off x="9920275" y="6013939"/>
            <a:ext cx="13188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920275" y="6435970"/>
            <a:ext cx="1318846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272468" y="580289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요청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1272468" y="620290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응답</a:t>
            </a:r>
            <a:endParaRPr lang="ko-KR" altLang="en-US" dirty="0"/>
          </a:p>
        </p:txBody>
      </p:sp>
      <p:sp>
        <p:nvSpPr>
          <p:cNvPr id="20" name="타원 19"/>
          <p:cNvSpPr/>
          <p:nvPr/>
        </p:nvSpPr>
        <p:spPr>
          <a:xfrm>
            <a:off x="2398593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: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sp>
        <p:nvSpPr>
          <p:cNvPr id="21" name="타원 20"/>
          <p:cNvSpPr/>
          <p:nvPr/>
        </p:nvSpPr>
        <p:spPr>
          <a:xfrm>
            <a:off x="7593002" y="3446586"/>
            <a:ext cx="1705709" cy="58029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default-act </a:t>
            </a:r>
            <a:r>
              <a:rPr lang="en-US" altLang="ko-KR" sz="1500" dirty="0" smtClean="0">
                <a:solidFill>
                  <a:schemeClr val="tx1"/>
                </a:solidFill>
              </a:rPr>
              <a:t>:</a:t>
            </a:r>
          </a:p>
          <a:p>
            <a:pPr algn="ctr"/>
            <a:r>
              <a:rPr lang="en-US" altLang="ko-KR" sz="1500" b="1" dirty="0" smtClean="0">
                <a:solidFill>
                  <a:srgbClr val="FF0000"/>
                </a:solidFill>
              </a:rPr>
              <a:t>bypass</a:t>
            </a:r>
            <a:endParaRPr lang="ko-KR" altLang="en-US" sz="1500" b="1" dirty="0">
              <a:solidFill>
                <a:srgbClr val="FF0000"/>
              </a:solidFill>
            </a:endParaRPr>
          </a:p>
        </p:txBody>
      </p:sp>
      <p:cxnSp>
        <p:nvCxnSpPr>
          <p:cNvPr id="8" name="직선 연결선 7"/>
          <p:cNvCxnSpPr/>
          <p:nvPr/>
        </p:nvCxnSpPr>
        <p:spPr>
          <a:xfrm flipV="1">
            <a:off x="4466492" y="3225800"/>
            <a:ext cx="2645508" cy="97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4466492" y="3226777"/>
            <a:ext cx="2743200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4466492" y="3226777"/>
            <a:ext cx="0" cy="320919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/>
          <p:cNvCxnSpPr/>
          <p:nvPr/>
        </p:nvCxnSpPr>
        <p:spPr>
          <a:xfrm rot="16200000" flipV="1">
            <a:off x="6237411" y="2255961"/>
            <a:ext cx="1945297" cy="73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877407" y="272562"/>
            <a:ext cx="607621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600" b="1" dirty="0" smtClean="0"/>
              <a:t>Active – </a:t>
            </a:r>
            <a:r>
              <a:rPr lang="en-US" altLang="ko-KR" sz="2600" b="1" dirty="0"/>
              <a:t>Active </a:t>
            </a:r>
            <a:r>
              <a:rPr lang="ko-KR" altLang="en-US" sz="2600" b="1" dirty="0" smtClean="0"/>
              <a:t>구성 </a:t>
            </a:r>
            <a:r>
              <a:rPr lang="en-US" altLang="ko-KR" sz="2600" b="1" dirty="0" smtClean="0"/>
              <a:t>(</a:t>
            </a:r>
            <a:r>
              <a:rPr lang="en-US" altLang="ko-KR" sz="2600" b="1" dirty="0" err="1" smtClean="0"/>
              <a:t>asymentric</a:t>
            </a:r>
            <a:r>
              <a:rPr lang="en-US" altLang="ko-KR" sz="2600" b="1" dirty="0" smtClean="0"/>
              <a:t>)</a:t>
            </a:r>
            <a:endParaRPr lang="ko-KR" altLang="en-US" sz="2600" b="1" dirty="0"/>
          </a:p>
        </p:txBody>
      </p:sp>
      <p:sp>
        <p:nvSpPr>
          <p:cNvPr id="24" name="&quot;없음&quot; 기호 23"/>
          <p:cNvSpPr/>
          <p:nvPr/>
        </p:nvSpPr>
        <p:spPr>
          <a:xfrm>
            <a:off x="6854936" y="2882411"/>
            <a:ext cx="1143000" cy="764932"/>
          </a:xfrm>
          <a:prstGeom prst="noSmoking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6" name="직선 화살표 연결선 35"/>
          <p:cNvCxnSpPr/>
          <p:nvPr/>
        </p:nvCxnSpPr>
        <p:spPr>
          <a:xfrm>
            <a:off x="7411914" y="1283677"/>
            <a:ext cx="0" cy="103749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자유형 36"/>
          <p:cNvSpPr/>
          <p:nvPr/>
        </p:nvSpPr>
        <p:spPr>
          <a:xfrm rot="21376967" flipH="1">
            <a:off x="7337316" y="2066055"/>
            <a:ext cx="2290260" cy="2560408"/>
          </a:xfrm>
          <a:custGeom>
            <a:avLst/>
            <a:gdLst>
              <a:gd name="connsiteX0" fmla="*/ 3204383 w 3389022"/>
              <a:gd name="connsiteY0" fmla="*/ 184776 h 2560408"/>
              <a:gd name="connsiteX1" fmla="*/ 531522 w 3389022"/>
              <a:gd name="connsiteY1" fmla="*/ 219945 h 2560408"/>
              <a:gd name="connsiteX2" fmla="*/ 250168 w 3389022"/>
              <a:gd name="connsiteY2" fmla="*/ 2382853 h 2560408"/>
              <a:gd name="connsiteX3" fmla="*/ 3389022 w 3389022"/>
              <a:gd name="connsiteY3" fmla="*/ 2426814 h 256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9022" h="2560408">
                <a:moveTo>
                  <a:pt x="3204383" y="184776"/>
                </a:moveTo>
                <a:cubicBezTo>
                  <a:pt x="2114137" y="19187"/>
                  <a:pt x="1023891" y="-146401"/>
                  <a:pt x="531522" y="219945"/>
                </a:cubicBezTo>
                <a:cubicBezTo>
                  <a:pt x="39153" y="586291"/>
                  <a:pt x="-226082" y="2015042"/>
                  <a:pt x="250168" y="2382853"/>
                </a:cubicBezTo>
                <a:cubicBezTo>
                  <a:pt x="726418" y="2750664"/>
                  <a:pt x="2791145" y="2434141"/>
                  <a:pt x="3389022" y="242681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38" name="직선 화살표 연결선 37"/>
          <p:cNvCxnSpPr/>
          <p:nvPr/>
        </p:nvCxnSpPr>
        <p:spPr>
          <a:xfrm rot="16200000" flipH="1">
            <a:off x="6489089" y="5488963"/>
            <a:ext cx="1939437" cy="1758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자유형 39"/>
          <p:cNvSpPr/>
          <p:nvPr/>
        </p:nvSpPr>
        <p:spPr>
          <a:xfrm flipH="1">
            <a:off x="7405812" y="2237573"/>
            <a:ext cx="2067898" cy="2217371"/>
          </a:xfrm>
          <a:custGeom>
            <a:avLst/>
            <a:gdLst>
              <a:gd name="connsiteX0" fmla="*/ 3204383 w 3389022"/>
              <a:gd name="connsiteY0" fmla="*/ 184776 h 2560408"/>
              <a:gd name="connsiteX1" fmla="*/ 531522 w 3389022"/>
              <a:gd name="connsiteY1" fmla="*/ 219945 h 2560408"/>
              <a:gd name="connsiteX2" fmla="*/ 250168 w 3389022"/>
              <a:gd name="connsiteY2" fmla="*/ 2382853 h 2560408"/>
              <a:gd name="connsiteX3" fmla="*/ 3389022 w 3389022"/>
              <a:gd name="connsiteY3" fmla="*/ 2426814 h 256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9022" h="2560408">
                <a:moveTo>
                  <a:pt x="3204383" y="184776"/>
                </a:moveTo>
                <a:cubicBezTo>
                  <a:pt x="2114137" y="19187"/>
                  <a:pt x="1023891" y="-146401"/>
                  <a:pt x="531522" y="219945"/>
                </a:cubicBezTo>
                <a:cubicBezTo>
                  <a:pt x="39153" y="586291"/>
                  <a:pt x="-226082" y="2015042"/>
                  <a:pt x="250168" y="2382853"/>
                </a:cubicBezTo>
                <a:cubicBezTo>
                  <a:pt x="726418" y="2750664"/>
                  <a:pt x="2791145" y="2434141"/>
                  <a:pt x="3389022" y="2426814"/>
                </a:cubicBezTo>
              </a:path>
            </a:pathLst>
          </a:cu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n>
                <a:solidFill>
                  <a:srgbClr val="00B0F0"/>
                </a:solidFill>
              </a:ln>
            </a:endParaRPr>
          </a:p>
        </p:txBody>
      </p:sp>
      <p:cxnSp>
        <p:nvCxnSpPr>
          <p:cNvPr id="42" name="직선 화살표 연결선 41"/>
          <p:cNvCxnSpPr/>
          <p:nvPr/>
        </p:nvCxnSpPr>
        <p:spPr>
          <a:xfrm rot="16200000" flipV="1">
            <a:off x="6299320" y="5470650"/>
            <a:ext cx="1901336" cy="16113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모서리가 둥근 직사각형 44"/>
          <p:cNvSpPr/>
          <p:nvPr/>
        </p:nvSpPr>
        <p:spPr>
          <a:xfrm>
            <a:off x="268300" y="276225"/>
            <a:ext cx="1811216" cy="632680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WAF#2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장비 </a:t>
            </a:r>
            <a:r>
              <a:rPr lang="en-US" altLang="ko-KR" sz="1500" b="1" dirty="0" err="1" smtClean="0">
                <a:solidFill>
                  <a:schemeClr val="tx1"/>
                </a:solidFill>
              </a:rPr>
              <a:t>hangup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500" b="1" dirty="0" smtClean="0">
                <a:solidFill>
                  <a:schemeClr val="tx1"/>
                </a:solidFill>
              </a:rPr>
              <a:t>발생</a:t>
            </a:r>
            <a:endParaRPr lang="en-US" altLang="ko-KR" sz="1500" b="1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장비로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최초 </a:t>
            </a:r>
            <a:r>
              <a:rPr lang="en-US" altLang="ko-KR" sz="1500" dirty="0" err="1" smtClean="0">
                <a:solidFill>
                  <a:schemeClr val="tx1"/>
                </a:solidFill>
              </a:rPr>
              <a:t>syn</a:t>
            </a:r>
            <a:r>
              <a:rPr lang="en-US" altLang="ko-KR" sz="1500" dirty="0" smtClean="0">
                <a:solidFill>
                  <a:schemeClr val="tx1"/>
                </a:solidFill>
              </a:rPr>
              <a:t>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패킷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</a:rPr>
              <a:t>in</a:t>
            </a: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(</a:t>
            </a:r>
            <a:r>
              <a:rPr lang="ko-KR" altLang="en-US" sz="1500" dirty="0" smtClean="0">
                <a:solidFill>
                  <a:schemeClr val="tx1"/>
                </a:solidFill>
              </a:rPr>
              <a:t>세션생성</a:t>
            </a:r>
            <a:r>
              <a:rPr lang="en-US" altLang="ko-KR" sz="1500" dirty="0" smtClean="0">
                <a:solidFill>
                  <a:schemeClr val="tx1"/>
                </a:solidFill>
              </a:rPr>
              <a:t>)</a:t>
            </a: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</a:t>
            </a:r>
            <a:r>
              <a:rPr lang="ko-KR" altLang="en-US" sz="1500" dirty="0" smtClean="0">
                <a:solidFill>
                  <a:schemeClr val="tx1"/>
                </a:solidFill>
              </a:rPr>
              <a:t>장비로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err="1" smtClean="0">
                <a:solidFill>
                  <a:schemeClr val="tx1"/>
                </a:solidFill>
              </a:rPr>
              <a:t>Syn+ack</a:t>
            </a:r>
            <a:r>
              <a:rPr lang="en-US" altLang="ko-KR" sz="1500" dirty="0" smtClean="0">
                <a:solidFill>
                  <a:schemeClr val="tx1"/>
                </a:solidFill>
              </a:rPr>
              <a:t> </a:t>
            </a:r>
            <a:r>
              <a:rPr lang="ko-KR" altLang="en-US" sz="1500" dirty="0" smtClean="0">
                <a:solidFill>
                  <a:schemeClr val="tx1"/>
                </a:solidFill>
              </a:rPr>
              <a:t>응답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err="1" smtClean="0">
                <a:solidFill>
                  <a:schemeClr val="tx1"/>
                </a:solidFill>
              </a:rPr>
              <a:t>패킷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인</a:t>
            </a:r>
            <a:r>
              <a:rPr lang="ko-KR" altLang="en-US" sz="1500" dirty="0" err="1" smtClean="0">
                <a:solidFill>
                  <a:schemeClr val="tx1"/>
                </a:solidFill>
              </a:rPr>
              <a:t>입</a:t>
            </a:r>
            <a:endParaRPr lang="en-US" altLang="ko-KR" sz="1500" dirty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2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장비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Bypass</a:t>
            </a:r>
            <a:r>
              <a:rPr lang="ko-KR" altLang="en-US" sz="1500" dirty="0" smtClean="0">
                <a:solidFill>
                  <a:schemeClr val="tx1"/>
                </a:solidFill>
              </a:rPr>
              <a:t>상태로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상단 방화벽으로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err="1" smtClean="0">
                <a:solidFill>
                  <a:schemeClr val="tx1"/>
                </a:solidFill>
              </a:rPr>
              <a:t>패킷</a:t>
            </a:r>
            <a:r>
              <a:rPr lang="ko-KR" altLang="en-US" sz="1500" dirty="0" smtClean="0">
                <a:solidFill>
                  <a:schemeClr val="tx1"/>
                </a:solidFill>
              </a:rPr>
              <a:t> </a:t>
            </a:r>
            <a:r>
              <a:rPr lang="en-US" altLang="ko-KR" sz="1500" dirty="0" smtClean="0">
                <a:solidFill>
                  <a:schemeClr val="tx1"/>
                </a:solidFill>
              </a:rPr>
              <a:t>bypass</a:t>
            </a: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최초 </a:t>
            </a:r>
            <a:r>
              <a:rPr lang="en-US" altLang="ko-KR" sz="1500" dirty="0" err="1" smtClean="0">
                <a:solidFill>
                  <a:schemeClr val="tx1"/>
                </a:solidFill>
              </a:rPr>
              <a:t>syn</a:t>
            </a:r>
            <a:r>
              <a:rPr lang="ko-KR" altLang="en-US" sz="1500" dirty="0" smtClean="0">
                <a:solidFill>
                  <a:schemeClr val="tx1"/>
                </a:solidFill>
              </a:rPr>
              <a:t>을 받은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dirty="0" smtClean="0">
                <a:solidFill>
                  <a:schemeClr val="tx1"/>
                </a:solidFill>
              </a:rPr>
              <a:t>1</a:t>
            </a:r>
            <a:r>
              <a:rPr lang="ko-KR" altLang="en-US" sz="1500" dirty="0" smtClean="0">
                <a:solidFill>
                  <a:schemeClr val="tx1"/>
                </a:solidFill>
              </a:rPr>
              <a:t>호기 장비는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세션 타임아웃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발생하여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500" dirty="0" smtClean="0">
                <a:solidFill>
                  <a:schemeClr val="tx1"/>
                </a:solidFill>
              </a:rPr>
              <a:t>상</a:t>
            </a:r>
            <a:r>
              <a:rPr lang="en-US" altLang="ko-KR" sz="1500" dirty="0" smtClean="0">
                <a:solidFill>
                  <a:schemeClr val="tx1"/>
                </a:solidFill>
              </a:rPr>
              <a:t>/</a:t>
            </a:r>
            <a:r>
              <a:rPr lang="ko-KR" altLang="en-US" sz="1500" dirty="0" smtClean="0">
                <a:solidFill>
                  <a:schemeClr val="tx1"/>
                </a:solidFill>
              </a:rPr>
              <a:t>하단으로 </a:t>
            </a:r>
            <a:r>
              <a:rPr lang="en-US" altLang="ko-KR" sz="1500" dirty="0" smtClean="0">
                <a:solidFill>
                  <a:schemeClr val="tx1"/>
                </a:solidFill>
              </a:rPr>
              <a:t>RST</a:t>
            </a:r>
            <a:r>
              <a:rPr lang="ko-KR" altLang="en-US" sz="1500" dirty="0" smtClean="0">
                <a:solidFill>
                  <a:schemeClr val="tx1"/>
                </a:solidFill>
              </a:rPr>
              <a:t>전송</a:t>
            </a:r>
            <a:endParaRPr lang="en-US" altLang="ko-KR" sz="15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장애발생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endParaRPr lang="en-US" altLang="ko-KR" sz="1500" dirty="0" smtClean="0">
              <a:solidFill>
                <a:schemeClr val="tx1"/>
              </a:solidFill>
            </a:endParaRPr>
          </a:p>
        </p:txBody>
      </p:sp>
      <p:sp>
        <p:nvSpPr>
          <p:cNvPr id="46" name="아래쪽 화살표 45"/>
          <p:cNvSpPr/>
          <p:nvPr/>
        </p:nvSpPr>
        <p:spPr>
          <a:xfrm>
            <a:off x="990118" y="1818941"/>
            <a:ext cx="237393" cy="324894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아래쪽 화살표 48"/>
          <p:cNvSpPr/>
          <p:nvPr/>
        </p:nvSpPr>
        <p:spPr>
          <a:xfrm>
            <a:off x="990118" y="2952416"/>
            <a:ext cx="237393" cy="324894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아래쪽 화살표 49"/>
          <p:cNvSpPr/>
          <p:nvPr/>
        </p:nvSpPr>
        <p:spPr>
          <a:xfrm>
            <a:off x="990118" y="4362116"/>
            <a:ext cx="237393" cy="324894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1" name="직선 화살표 연결선 50"/>
          <p:cNvCxnSpPr>
            <a:stCxn id="40" idx="0"/>
          </p:cNvCxnSpPr>
          <p:nvPr/>
        </p:nvCxnSpPr>
        <p:spPr>
          <a:xfrm rot="10800000">
            <a:off x="7508633" y="1289539"/>
            <a:ext cx="9843" cy="110805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4321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794</Words>
  <Application>Microsoft Office PowerPoint</Application>
  <PresentationFormat>사용자 지정</PresentationFormat>
  <Paragraphs>251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eco</dc:creator>
  <cp:lastModifiedBy>jang</cp:lastModifiedBy>
  <cp:revision>69</cp:revision>
  <dcterms:created xsi:type="dcterms:W3CDTF">2022-03-08T05:53:48Z</dcterms:created>
  <dcterms:modified xsi:type="dcterms:W3CDTF">2022-03-28T04:30:42Z</dcterms:modified>
</cp:coreProperties>
</file>